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E0FC6EA-17C8-47F6-95C3-5D272968CB7F}" type="datetimeFigureOut">
              <a:rPr lang="en-US" smtClean="0"/>
              <a:pPr/>
              <a:t>1/25/2017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F249E3E-E39E-431B-8DB7-CE726773995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0FC6EA-17C8-47F6-95C3-5D272968CB7F}"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9E3E-E39E-431B-8DB7-CE72677399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0FC6EA-17C8-47F6-95C3-5D272968CB7F}"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9E3E-E39E-431B-8DB7-CE72677399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E0FC6EA-17C8-47F6-95C3-5D272968CB7F}"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9E3E-E39E-431B-8DB7-CE726773995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0FC6EA-17C8-47F6-95C3-5D272968CB7F}" type="datetimeFigureOut">
              <a:rPr lang="en-US" smtClean="0"/>
              <a:pPr/>
              <a:t>1/25/2017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F249E3E-E39E-431B-8DB7-CE72677399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0FC6EA-17C8-47F6-95C3-5D272968CB7F}"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49E3E-E39E-431B-8DB7-CE726773995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0FC6EA-17C8-47F6-95C3-5D272968CB7F}" type="datetimeFigureOut">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49E3E-E39E-431B-8DB7-CE726773995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0FC6EA-17C8-47F6-95C3-5D272968CB7F}"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49E3E-E39E-431B-8DB7-CE72677399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FC6EA-17C8-47F6-95C3-5D272968CB7F}"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49E3E-E39E-431B-8DB7-CE72677399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0FC6EA-17C8-47F6-95C3-5D272968CB7F}"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49E3E-E39E-431B-8DB7-CE726773995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0FC6EA-17C8-47F6-95C3-5D272968CB7F}" type="datetimeFigureOut">
              <a:rPr lang="en-US" smtClean="0"/>
              <a:pPr/>
              <a:t>1/25/2017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F249E3E-E39E-431B-8DB7-CE726773995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0FC6EA-17C8-47F6-95C3-5D272968CB7F}" type="datetimeFigureOut">
              <a:rPr lang="en-US" smtClean="0"/>
              <a:pPr/>
              <a:t>1/25/2017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F249E3E-E39E-431B-8DB7-CE72677399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smtClean="0"/>
              <a:t>Sub LEQ: </a:t>
            </a:r>
            <a:r>
              <a:rPr lang="en-US" sz="3600" dirty="0"/>
              <a:t>How are scientific details in a text connected?</a:t>
            </a:r>
          </a:p>
        </p:txBody>
      </p:sp>
      <p:sp>
        <p:nvSpPr>
          <p:cNvPr id="2" name="Title 1"/>
          <p:cNvSpPr>
            <a:spLocks noGrp="1"/>
          </p:cNvSpPr>
          <p:nvPr>
            <p:ph type="ctrTitle"/>
          </p:nvPr>
        </p:nvSpPr>
        <p:spPr/>
        <p:txBody>
          <a:bodyPr>
            <a:noAutofit/>
          </a:bodyPr>
          <a:lstStyle/>
          <a:p>
            <a:r>
              <a:rPr lang="en-US" sz="4800" dirty="0" smtClean="0"/>
              <a:t>LEQ: </a:t>
            </a:r>
            <a:r>
              <a:rPr lang="en-US" sz="4800" dirty="0"/>
              <a:t>How are details in an informational text related?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Is it a fact or an opinion? </a:t>
            </a:r>
            <a:endParaRPr lang="en-US" sz="5400" dirty="0"/>
          </a:p>
        </p:txBody>
      </p:sp>
      <p:sp>
        <p:nvSpPr>
          <p:cNvPr id="3" name="Content Placeholder 2"/>
          <p:cNvSpPr>
            <a:spLocks noGrp="1"/>
          </p:cNvSpPr>
          <p:nvPr>
            <p:ph sz="quarter" idx="1"/>
          </p:nvPr>
        </p:nvSpPr>
        <p:spPr/>
        <p:txBody>
          <a:bodyPr/>
          <a:lstStyle/>
          <a:p>
            <a:pPr>
              <a:buNone/>
            </a:pPr>
            <a:r>
              <a:rPr lang="en-US" dirty="0" smtClean="0"/>
              <a:t>4. Everyone loves pizza. </a:t>
            </a:r>
          </a:p>
          <a:p>
            <a:pPr>
              <a:buNone/>
            </a:pPr>
            <a:endParaRPr lang="en-US" dirty="0" smtClean="0"/>
          </a:p>
          <a:p>
            <a:pPr>
              <a:buNone/>
            </a:pPr>
            <a:r>
              <a:rPr lang="en-US" dirty="0" smtClean="0"/>
              <a:t>5. I am the fastest runner in the world!</a:t>
            </a:r>
          </a:p>
          <a:p>
            <a:pPr>
              <a:buNone/>
            </a:pPr>
            <a:endParaRPr lang="en-US" dirty="0" smtClean="0"/>
          </a:p>
          <a:p>
            <a:pPr>
              <a:buNone/>
            </a:pPr>
            <a:r>
              <a:rPr lang="en-US" dirty="0" smtClean="0"/>
              <a:t>6. Tigers have black and orange fur.</a:t>
            </a:r>
          </a:p>
          <a:p>
            <a:pPr>
              <a:buNone/>
            </a:pPr>
            <a:endParaRPr lang="en-US" dirty="0" smtClean="0"/>
          </a:p>
          <a:p>
            <a:pPr>
              <a:buNone/>
            </a:pPr>
            <a:r>
              <a:rPr lang="en-US" dirty="0" smtClean="0"/>
              <a:t>7. Plants need sunshine and water to grow. </a:t>
            </a:r>
          </a:p>
          <a:p>
            <a:pPr>
              <a:buNone/>
            </a:pPr>
            <a:endParaRPr lang="en-US" dirty="0" smtClean="0"/>
          </a:p>
          <a:p>
            <a:pPr>
              <a:buNone/>
            </a:pPr>
            <a:r>
              <a:rPr lang="en-US" dirty="0" smtClean="0"/>
              <a:t>8. Lakewood is the best school. </a:t>
            </a:r>
            <a:endParaRPr lang="en-US" dirty="0"/>
          </a:p>
        </p:txBody>
      </p:sp>
      <p:sp>
        <p:nvSpPr>
          <p:cNvPr id="5" name="TextBox 4"/>
          <p:cNvSpPr txBox="1"/>
          <p:nvPr/>
        </p:nvSpPr>
        <p:spPr>
          <a:xfrm>
            <a:off x="4724400" y="1524000"/>
            <a:ext cx="1247457" cy="461665"/>
          </a:xfrm>
          <a:prstGeom prst="rect">
            <a:avLst/>
          </a:prstGeom>
          <a:noFill/>
        </p:spPr>
        <p:txBody>
          <a:bodyPr wrap="none" rtlCol="0">
            <a:spAutoFit/>
          </a:bodyPr>
          <a:lstStyle/>
          <a:p>
            <a:r>
              <a:rPr lang="en-US" sz="2400" dirty="0" smtClean="0">
                <a:solidFill>
                  <a:srgbClr val="FF0000"/>
                </a:solidFill>
              </a:rPr>
              <a:t>Opinion</a:t>
            </a:r>
            <a:endParaRPr lang="en-US" sz="2400" dirty="0">
              <a:solidFill>
                <a:srgbClr val="FF0000"/>
              </a:solidFill>
            </a:endParaRPr>
          </a:p>
        </p:txBody>
      </p:sp>
      <p:sp>
        <p:nvSpPr>
          <p:cNvPr id="6" name="TextBox 5"/>
          <p:cNvSpPr txBox="1"/>
          <p:nvPr/>
        </p:nvSpPr>
        <p:spPr>
          <a:xfrm>
            <a:off x="6705600" y="2362200"/>
            <a:ext cx="1247457" cy="461665"/>
          </a:xfrm>
          <a:prstGeom prst="rect">
            <a:avLst/>
          </a:prstGeom>
          <a:noFill/>
        </p:spPr>
        <p:txBody>
          <a:bodyPr wrap="none" rtlCol="0">
            <a:spAutoFit/>
          </a:bodyPr>
          <a:lstStyle/>
          <a:p>
            <a:r>
              <a:rPr lang="en-US" sz="2400" dirty="0" smtClean="0">
                <a:solidFill>
                  <a:srgbClr val="FF0000"/>
                </a:solidFill>
              </a:rPr>
              <a:t>Opinion</a:t>
            </a:r>
            <a:endParaRPr lang="en-US" sz="2400" dirty="0">
              <a:solidFill>
                <a:srgbClr val="FF0000"/>
              </a:solidFill>
            </a:endParaRPr>
          </a:p>
        </p:txBody>
      </p:sp>
      <p:sp>
        <p:nvSpPr>
          <p:cNvPr id="7" name="TextBox 6"/>
          <p:cNvSpPr txBox="1"/>
          <p:nvPr/>
        </p:nvSpPr>
        <p:spPr>
          <a:xfrm>
            <a:off x="5791200" y="5257800"/>
            <a:ext cx="1247457" cy="461665"/>
          </a:xfrm>
          <a:prstGeom prst="rect">
            <a:avLst/>
          </a:prstGeom>
          <a:noFill/>
        </p:spPr>
        <p:txBody>
          <a:bodyPr wrap="none" rtlCol="0">
            <a:spAutoFit/>
          </a:bodyPr>
          <a:lstStyle/>
          <a:p>
            <a:r>
              <a:rPr lang="en-US" sz="2400" dirty="0" smtClean="0">
                <a:solidFill>
                  <a:srgbClr val="FF0000"/>
                </a:solidFill>
              </a:rPr>
              <a:t>Opinion</a:t>
            </a:r>
            <a:endParaRPr lang="en-US" sz="2400" dirty="0">
              <a:solidFill>
                <a:srgbClr val="FF0000"/>
              </a:solidFill>
            </a:endParaRPr>
          </a:p>
        </p:txBody>
      </p:sp>
      <p:sp>
        <p:nvSpPr>
          <p:cNvPr id="8" name="TextBox 7"/>
          <p:cNvSpPr txBox="1"/>
          <p:nvPr/>
        </p:nvSpPr>
        <p:spPr>
          <a:xfrm>
            <a:off x="6400800" y="3352800"/>
            <a:ext cx="782587" cy="461665"/>
          </a:xfrm>
          <a:prstGeom prst="rect">
            <a:avLst/>
          </a:prstGeom>
          <a:noFill/>
        </p:spPr>
        <p:txBody>
          <a:bodyPr wrap="none" rtlCol="0">
            <a:spAutoFit/>
          </a:bodyPr>
          <a:lstStyle/>
          <a:p>
            <a:r>
              <a:rPr lang="en-US" sz="2400" dirty="0" smtClean="0">
                <a:solidFill>
                  <a:srgbClr val="FF0000"/>
                </a:solidFill>
              </a:rPr>
              <a:t>Fact</a:t>
            </a:r>
            <a:endParaRPr lang="en-US" sz="2400" dirty="0">
              <a:solidFill>
                <a:srgbClr val="FF0000"/>
              </a:solidFill>
            </a:endParaRPr>
          </a:p>
        </p:txBody>
      </p:sp>
      <p:sp>
        <p:nvSpPr>
          <p:cNvPr id="9" name="TextBox 8"/>
          <p:cNvSpPr txBox="1"/>
          <p:nvPr/>
        </p:nvSpPr>
        <p:spPr>
          <a:xfrm>
            <a:off x="7391400" y="4267200"/>
            <a:ext cx="782587" cy="461665"/>
          </a:xfrm>
          <a:prstGeom prst="rect">
            <a:avLst/>
          </a:prstGeom>
          <a:noFill/>
        </p:spPr>
        <p:txBody>
          <a:bodyPr wrap="none" rtlCol="0">
            <a:spAutoFit/>
          </a:bodyPr>
          <a:lstStyle/>
          <a:p>
            <a:r>
              <a:rPr lang="en-US" sz="2400" dirty="0" smtClean="0">
                <a:solidFill>
                  <a:srgbClr val="FF0000"/>
                </a:solidFill>
              </a:rPr>
              <a:t>Fact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Turn to a partner and talk. </a:t>
            </a:r>
            <a:endParaRPr lang="en-US" sz="4800" dirty="0"/>
          </a:p>
        </p:txBody>
      </p:sp>
      <p:sp>
        <p:nvSpPr>
          <p:cNvPr id="3" name="Content Placeholder 2"/>
          <p:cNvSpPr>
            <a:spLocks noGrp="1"/>
          </p:cNvSpPr>
          <p:nvPr>
            <p:ph sz="quarter" idx="1"/>
          </p:nvPr>
        </p:nvSpPr>
        <p:spPr/>
        <p:txBody>
          <a:bodyPr>
            <a:normAutofit/>
          </a:bodyPr>
          <a:lstStyle/>
          <a:p>
            <a:r>
              <a:rPr lang="en-US" sz="4000" dirty="0" smtClean="0"/>
              <a:t>What is a fact?</a:t>
            </a:r>
          </a:p>
          <a:p>
            <a:r>
              <a:rPr lang="en-US" sz="4000" dirty="0" smtClean="0"/>
              <a:t>What is an example of a fact?</a:t>
            </a:r>
          </a:p>
          <a:p>
            <a:r>
              <a:rPr lang="en-US" sz="4000" dirty="0" smtClean="0"/>
              <a:t>What is an opinion? </a:t>
            </a:r>
          </a:p>
          <a:p>
            <a:r>
              <a:rPr lang="en-US" sz="4000" dirty="0" smtClean="0"/>
              <a:t>What is an example of an opinion? </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Problem		Solution</a:t>
            </a:r>
            <a:endParaRPr lang="en-US" sz="6000" dirty="0"/>
          </a:p>
        </p:txBody>
      </p:sp>
      <p:sp>
        <p:nvSpPr>
          <p:cNvPr id="4" name="Right Arrow 3"/>
          <p:cNvSpPr/>
          <p:nvPr/>
        </p:nvSpPr>
        <p:spPr>
          <a:xfrm>
            <a:off x="3824364" y="609600"/>
            <a:ext cx="838200" cy="5608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419600" y="1143000"/>
            <a:ext cx="0" cy="55626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3000" y="1600200"/>
            <a:ext cx="2743200" cy="954107"/>
          </a:xfrm>
          <a:prstGeom prst="rect">
            <a:avLst/>
          </a:prstGeom>
          <a:noFill/>
        </p:spPr>
        <p:txBody>
          <a:bodyPr wrap="square" rtlCol="0">
            <a:spAutoFit/>
          </a:bodyPr>
          <a:lstStyle/>
          <a:p>
            <a:r>
              <a:rPr lang="en-US" sz="2800" dirty="0" smtClean="0"/>
              <a:t>Something that causes trouble. </a:t>
            </a:r>
            <a:endParaRPr lang="en-US" sz="2800" dirty="0"/>
          </a:p>
        </p:txBody>
      </p:sp>
      <p:sp>
        <p:nvSpPr>
          <p:cNvPr id="12" name="TextBox 11"/>
          <p:cNvSpPr txBox="1"/>
          <p:nvPr/>
        </p:nvSpPr>
        <p:spPr>
          <a:xfrm>
            <a:off x="5029200" y="1524000"/>
            <a:ext cx="3657600" cy="954107"/>
          </a:xfrm>
          <a:prstGeom prst="rect">
            <a:avLst/>
          </a:prstGeom>
          <a:noFill/>
        </p:spPr>
        <p:txBody>
          <a:bodyPr wrap="square" rtlCol="0">
            <a:spAutoFit/>
          </a:bodyPr>
          <a:lstStyle/>
          <a:p>
            <a:r>
              <a:rPr lang="en-US" sz="2800" dirty="0" smtClean="0"/>
              <a:t>How the problem is fixed or resolved. </a:t>
            </a:r>
            <a:endParaRPr lang="en-US" sz="2800" dirty="0"/>
          </a:p>
        </p:txBody>
      </p:sp>
      <p:pic>
        <p:nvPicPr>
          <p:cNvPr id="1026" name="Picture 2" descr="http://www.envirofootprint.com.au/wp-content/uploads/2014/03/3d-guy-spill-frustration.jpg"/>
          <p:cNvPicPr>
            <a:picLocks noChangeAspect="1" noChangeArrowheads="1"/>
          </p:cNvPicPr>
          <p:nvPr/>
        </p:nvPicPr>
        <p:blipFill>
          <a:blip r:embed="rId2" cstate="print"/>
          <a:srcRect/>
          <a:stretch>
            <a:fillRect/>
          </a:stretch>
        </p:blipFill>
        <p:spPr bwMode="auto">
          <a:xfrm>
            <a:off x="609600" y="2590800"/>
            <a:ext cx="3278966" cy="3276600"/>
          </a:xfrm>
          <a:prstGeom prst="rect">
            <a:avLst/>
          </a:prstGeom>
          <a:noFill/>
        </p:spPr>
      </p:pic>
      <p:pic>
        <p:nvPicPr>
          <p:cNvPr id="1028" name="Picture 4" descr="http://st.depositphotos.com/2273597/2430/i/950/depositphotos_24309979-3d-Guy-Has-to-Clean-Up-Oil-Spill.jpg"/>
          <p:cNvPicPr>
            <a:picLocks noChangeAspect="1" noChangeArrowheads="1"/>
          </p:cNvPicPr>
          <p:nvPr/>
        </p:nvPicPr>
        <p:blipFill>
          <a:blip r:embed="rId3" cstate="print"/>
          <a:srcRect/>
          <a:stretch>
            <a:fillRect/>
          </a:stretch>
        </p:blipFill>
        <p:spPr bwMode="auto">
          <a:xfrm>
            <a:off x="5029200" y="2438400"/>
            <a:ext cx="3505200" cy="3505200"/>
          </a:xfrm>
          <a:prstGeom prst="rect">
            <a:avLst/>
          </a:prstGeom>
          <a:noFill/>
        </p:spPr>
      </p:pic>
      <p:sp>
        <p:nvSpPr>
          <p:cNvPr id="15" name="TextBox 14"/>
          <p:cNvSpPr txBox="1"/>
          <p:nvPr/>
        </p:nvSpPr>
        <p:spPr>
          <a:xfrm>
            <a:off x="304800" y="6019800"/>
            <a:ext cx="4017254" cy="461665"/>
          </a:xfrm>
          <a:prstGeom prst="rect">
            <a:avLst/>
          </a:prstGeom>
          <a:noFill/>
        </p:spPr>
        <p:txBody>
          <a:bodyPr wrap="none" rtlCol="0">
            <a:spAutoFit/>
          </a:bodyPr>
          <a:lstStyle/>
          <a:p>
            <a:r>
              <a:rPr lang="en-US" sz="2400" dirty="0" smtClean="0"/>
              <a:t>Problem: You make a mess.</a:t>
            </a:r>
            <a:endParaRPr lang="en-US" sz="2400" dirty="0"/>
          </a:p>
        </p:txBody>
      </p:sp>
      <p:sp>
        <p:nvSpPr>
          <p:cNvPr id="16" name="TextBox 15"/>
          <p:cNvSpPr txBox="1"/>
          <p:nvPr/>
        </p:nvSpPr>
        <p:spPr>
          <a:xfrm>
            <a:off x="4491957" y="6019800"/>
            <a:ext cx="4652043" cy="461665"/>
          </a:xfrm>
          <a:prstGeom prst="rect">
            <a:avLst/>
          </a:prstGeom>
          <a:noFill/>
        </p:spPr>
        <p:txBody>
          <a:bodyPr wrap="none" rtlCol="0">
            <a:spAutoFit/>
          </a:bodyPr>
          <a:lstStyle/>
          <a:p>
            <a:r>
              <a:rPr lang="en-US" sz="2400" dirty="0" smtClean="0"/>
              <a:t>Solution: You clean up the mess.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731838"/>
          </a:xfrm>
        </p:spPr>
        <p:txBody>
          <a:bodyPr>
            <a:normAutofit/>
          </a:bodyPr>
          <a:lstStyle/>
          <a:p>
            <a:r>
              <a:rPr lang="en-US" sz="3500" dirty="0" smtClean="0"/>
              <a:t>What is the problem? What is the solution? </a:t>
            </a:r>
            <a:endParaRPr lang="en-US" sz="3500" dirty="0"/>
          </a:p>
        </p:txBody>
      </p:sp>
      <p:sp>
        <p:nvSpPr>
          <p:cNvPr id="26626" name="AutoShape 2" descr="data:image/jpeg;base64,/9j/4AAQSkZJRgABAQAAAQABAAD/2wCEAAkGBxQTEhUUEhQWFhUXGCAaGBcYGBodGxwdHRsgIB8hHBocHCggHx8mHhsdITEiJSorLi4uIB8zODMsNygtLisBCgoKDg0OGxAQGywkICQtLC80LCwsLCwsLCwsNCwsLCwsLCwsLCwsLCwsLCwsLCwsLCwsLCwsLCwsLCwsLCwsLP/AABEIALcBFAMBIgACEQEDEQH/xAAbAAACAwEBAQAAAAAAAAAAAAAEBQIDBgABB//EAEIQAAIBAgQEBAQDBwIGAQQDAAECEQADBBIhMQVBUWETInGBBjKRoUKxwRQjUmJy0fCC4QckM5Ki8cJTstLyFTRD/8QAGwEAAwEBAQEBAAAAAAAAAAAAAAECAwQFBgf/xAAzEQACAgEDAgMFCAEFAAAAAAAAAQIRAxIhMQRBE1GhBSJhccEGMkKBkbHR4fAUM2KS8f/aAAwDAQACEQMRAD8A+cY7DRZXywyuynurAOhPfzGO3pTvhGAtXLtrKSrNZzYfUQbqjMUuabGHXl+GhDgGc+GXzThldMojOAMwBn8QGZZ6iKpuKtm+FtMGXMGUnvBXN0YGAfSpMUA/tbqhtqStt2zFAdiNI/ztXrYNlUXAYEBp5jzZdPTQ+4oy4BduC2oytqizzUSUBA/FEL30rsXbueEF3VbKsSNspfKMw5EFcn+kUDNrx28LtrILJZsYqOXWAPEVlBdjtIuZgeRFxdaw+EtG5ifDUlcxKkdGCkHQ8pHrFOeB/EH7PZw9u7rbNxmz7lEdSjrHSctyOq0Jxi7Z/aDeVcrLiDnQEwyzmV0PLQxH9PU0kNoh8ecLNi8gZgzlfM6rCuN0uerKYI3lD1ozi9vDXMBhmtHJiEi3ctAyGUqWFyN5mZI037VD4rvu6+Yl08O14bbAiWIdRGzBmEdZ5UB8OYZ7rs1vW5Zt+JbH8QQyyd5UtTEOv+HvC7OLvmziNmGYGWXMREAR+LQiT/EecULj8fiuF425bV8xtOMpYSHthYXMBEhrZAYenStL8V46w3DrOKwym0fEHh5I/dPM3bZ/pZQ6x/EelZX4sfPmOIcHEhUK3QDlxFp9Q0AaMJ7TEcqB8AfHeOXWLDPpetILqb5Sp0AnbqDJMNXcNs3zYe4hKoiNbZh+JWALWz/pk+3aquP4E2xaV8rErKXU+W5b0ynrI2p9wX4iJIUWfEL2fDuIN2NvW06jYsJcZeYYigGV4H/+sMXZdjfssExCOcwKH/pkfywuWOUHtVeN4HcGEW+jI1kkMMsypaQV15Ky5T3ynnRN74SZbLNGoUkETByqLhid/ITpyK9xWk4X8LX0wOJQ3BlewL9uD5DGtxYI3hV1GxUUEmF4Rj7lhs6gHSCG1BEg6j2ruLWlcG7aJFvOVCE/9OfMB/TJaI6U7wTYd7N1CkFrIcOqEm3etyMpIBhLqiexoV+F2zbsPLItwMjknQXVnKf6WBHoQ2tArZ7w7iSYK7axGHIu27iZblm5BI2Do421Oqmp8Ka03EAcK5th1Pgqy+XOy/8ARfqpJZJGh8vXRnwDA2WtX8HjGFvw4uhxEjTzMG2KgFTHTNzNZHHWGtXmTMrFGgMhkaHQqR9aBjDhNq2LjeJmUoMwAMaqfMBzDAajutNPhLhdvHYu7av3WZmR2ttOruCN5E6rJjTUD0om38PG/bS+lw3TiQyXMwAIdgSscs3jWynfy7ZqD+FuPJZssrnJdst4uHaDOYkB7ZgbNAOv83agEvMLs8Zi81jGrBZTZxF0a5gINq4REl1geYfMp2mlGGZRZzWrhW7mNu4paM6NsR20hh6Gq3vNjcRcJgPcDMixzGoQH0kCasxPD/At4e4yAOwzZTqHU6q3pupHUDrQAfiFNnELcwodHQZygBPhsN9eaEaz0MGtOnHbmOuth7TJbtXlkW3WQLkSyoQdMzTB+wqfwn8SqCFcNkBhSRI8ODoeuUlk7q/8ooN8Lbs3ZtrKBgySd1mRJH0pkTyKIFhvh/8A5a87wro2WDIKMusNyhxIB6gUnw90hwzAGCDB2MRofWK+g8exai4btltMQn7xG3B6EdQYIPvWeXhfiyAPU9J21oszlkV0Nl+HrOKxAuWDlsOgdgsHwmMgKw3AkH2pjZwFvCXH8VR+y3ptXQf/APB9wJ/+mx2b+mdqTcKzcPa1ikY3LTeS8sQVPNSJ9CDQHxpx5MTdDWi4XIFIbTZiQCAYMdfTpJDXarBsVxwNhmwrqXVGJsXNMy66A8spE7daFPB/+VXE23zgHLdWINtvwz1BGxq74cw6Yh3w7hQbq/u3OhW4slQD0b5SO46UoW+9vxLZLJPluJqJymYYdiKCXvyFcL4U+ILrbK5whZUJ1eNwvUxrHaveCNkuZ2tl0X/qQNVB0kdGG49Dyml9rFsjq6MVZSCrDcEUXw3jz277XW8/iE+KuwcMZOg0BnUHkYoCKPoHwriEwLuLoQ4TEERd5KSJWeiMDpO23I1lPi3hyKpxODcnD3WKNrBVp1Ro0IO45EVP4eQ4i/fsYdS9m4jeVtCAuqkcgyk6DYyROs0ox/Ar1vOupUDPzhgPxAbGATodRr0NBbeyM46Ga6tPwf4cS/bznF2LRkgpcmdOfcEGupbBUvIVYvC3RZV0Mqtq2ywfOmYtI0EkZg/ppQPErIy2biCPEtww6OhKv6SQG96N4ZiTmCKAzshtBZjMp86GeoYfpQ74STYvFS1u8M7BDr5Gi4vYwM0d6B9hddYhgwJkEEH02/KmeE49F627AMIcXEYaMHALg9iwzjoxNCcbwYs3nRWDqpOU9VnSfapY7DKpa2VghxcU6fI6aSeny/egZZwzGpYxSvl8SwjMAjCZtuCCI6wfrT3jGDTCXbV61DWfK2Xfysvhtr1dIPqaoveA2Gw7XAqsjeGVG5VvOrEDfytE9VrzCst42sPdEqLbotwE/MpLLpz+UgdmHSgBZj+Kwv7OCty1ZulrL/yzqvdOg5VreBYUYbNcQfu7lpLir+Jc6nLDHmCHTsxANfP0wT6QJmABzMmBp66fSjreJvvbTCwQqu4A2aTBZCZ2DLmC/wAU0Be5Zwx8Rct4jDWA1xL0XcpHmPhtoyr/ABEHUDX6UtxSOMoLE5VgTPlEny9oM6U24VxU2GW6sBrQIQnZiNGBjXVW+tD8U4gt92ueEUe7lJA2a5EXCvQM3my8iaA3GeO4flW8UXNhSiMjKQ3gu4zKoBMhSxZT2IPKofCHG1wlxmIknKUYAHK6nQ68iCwbsas4FbuYdMWly381lg1ttGJQxPYpnJI5gkildxLZtjLoyudxqyHUE9wQRHcUBZ9V4j8VWyv7TatFrNwqt5RE27qeYGNijSddJy+1Kfhv4wW3hmsuYNpi2HMGCCdbZ6COvIEVn7HCb/7EbtoMbbW2NxkICnw32dZnMJPtr1of4dcLdRrihkXRgyyCGk8hqT1pbisN+GeJKmJYIsJebIRrCBm8hjmFaPYGtY3wocWDbuMtlc5a2ZDNr8wVQZyliTB2M0kweIs2wxw1sr5t3ILHWJkiAFJjbY89avwnxCbTlpJc/i3I9JmOf2rTwpPcWuK2ZDjvwKbBAv4kvHlXJYdvLyBMgA9pqfCvhzDkPlNw3gP3aXBlFwbMgGUL5gWX5jETUsXxk3FIuO75iTDGeUD011001NXJx2ZACkDdH1EACPQiD5lNPwpB4kfIynGuGYnBs1oeMtoOGUmQJIVgTBjMCqj1UHpTvhr2MVhMS19EW+pNxrirBIYyGjs/lIG4da3HBfiRXUreHiJHMZmQbbAeZZkSNRsRsTHjf/D/AA19BdwYCk65VaFcR8okZVM6gxEiD1qHFrkrndHy7hKW7lh0MW79ubtu5MZwB5kJn5h8y+43im78QGIweGssv7ywzBTHzI2up6g8ue9KDwhluG2RDAwVbRgehmNftWgt8Kaw1vPlh0zqQeun1B0NMzbpMfYdMmBRGWQGJtMPw6+ZT/KdSO4NU20Cp5hmW4uhG6sD35j8jRLnLhgqyyuZkj5GHzDtsCOzHrQfgOG8KDOaMo1120jeg5pPcLvYJruHF7Q+GcjR8wH4S31if7UdmWwbZJUqy+HcC7OkStxR1j7rrvULhZLBa3CEjwrybg9GHc/nmpY1wvaCb5CSNNge/QHWO5pDb0/MjxnDvneyhMXSugOlzXyNr1019anw74HGIttkYpet+W5bffP/APjzB9Ry1s4dZ/aItO4XICVOWWiZYDXkJYD1qHxVxK/hbtq/bJV8ot3WB8txkMgsOaspVvc9DSNcVNW+DC4yw1tyjAq6mCOYINe4rGNiLytiLkFiqtcy7AQMxA+YganmaM+J+JNib/7SyFEuwNwdVADR+gOu1e/FnCFw91DabPZuqLll+qnke4P6Uy6ov4fhrmFxbWWtrdEHOhgi5bAzSk84AZfT1qvgvA7WLu37Vu4VeC2HBAAcAk5Tr5WiI161C2uKutaUSblpCLQOjAWyTl11JHIHsK58MPGtXbhNi1fBKvbbS3cIjWBIUOZK7hTvpQCGK4/wfDxmHi1dtMLd61sJGny/wsAdOUEchW44RirePF42iAhytkPzW7pEluhRjoY9Yr5C73LGIJvqWZLhFydZYzJzcydWB570bYxt3C37l7BMWVVDMQJVVfkw2jWNe3OkWn5gvHrIt37iKNAxEdDzHoDt2ivKAvXCTJ0J1iI3126V1MgV4S9lBaSLiFWQ+h1H6+1aH4axV+5ftrZQsEutcNtdv3gIKj/TIHtQvCuH2/3q3dwBlI6/2Mge9a34E8LDY22WIyXxkLHQK4AdDPLzKVPqKCmzF8TBXEut1QmW5DL0gwft+lQ4hnS/4Vwz4Q8IGIlATE/X6RWu/wCLeDVsYLtoQLqLmEfiygz7qQP9NZbi11nZbjqJZYBHMp5SfUkT70imA35gBgQYEafhjSm9njCrbw5yzds3CTAjMk5gZ/iDSPQjpR/BMEuKu2CWRVUqjgicuZmCEzupcgHpmHWmH/ErgdqxcRrKBUuici7W3XyugHTMJ96BGS47iQb10qSEY5re40YhtuWv5VHiHEXe4bgBRjkZ453FGr7aFjqe80yw+AOKFm0qHxFFxS0gAqq5h7gTpzAEc6osYgszjJnHhBXB6oIVo7eX70BYtxNt/MpKkMfEJ0jUbj67DpTXgNtlvWM0BihNl5nK05rZ7DOuUjozA1W3DSupBYBd+WoHP3ptbXwcNh7zWyUzuoJgh7baXE7EEkj1MUJoSdhHxpxV7mIttaUAPbXKyjzMWXIwnnocmokhVpKeEur5GGUxp0mAYnrBmo3MULhQSVCW8qknYj5TPoBPetB8aYllum2VElUdmBkEkZgyEcjmIB6BaBMr+C+NNh7jWrhJsMrh0Py5spGuk6/KY5GgAQFCLIHOgbDalj/nWisK069AWP8Ab9K1hSViSbLmaCT0ECvEMetUC9Iqy0Z9628RPgnQy1W+4iakl4yCCQRzr0oIFSVIgj/I61OodDLA44iADlYagjb/ANa6joTW+4D8ShU8QSUB/eqPwknf6fXTnMfMR3+optw3E3bbZ7epZYdIJDjuOY7DUSYrPI75NMap7H0P4t4Tax1sPay+NqEYR5sonITzlfMp5VhMZxFnNoE6CSyRGR9mA7NlDRyJNaPgXEG8IiwJKfvAG6w6wfTNlnsDzr34ns2f2izduAKuJteZojKxA8/qDGvTSoHkjadEuH43KpKiQR5k6lR06MsqfUHlUOIcVRrXhiS1ph4N0CCV6Nzkde1JeD8QCXVLANkbXXRgNDBrR8b4YiNKgQBDZdgd1eByYEa9aDj97SU/EGJR7dplBlhJI0BjcEdQ32iqLDeBkuDz27iw429R6g6juAedW4GwuIFtZysMyhP4wPMAOhgss9lqi1h7hF61b8yL5yOcDmO8ET6dqQm3eoA4k3gOLtpvLJa247GNjsR0PIjrUeLoMThijn/mrVpbtsgkJdsbnTbOgZu+hoRMbbuMMNcbLbdpD/w3CsKf6SYDegPKl3HL5ZLdq6Ct7D5rR0/CDoCeoMj0ig1x0lb7ibCYh3ttZVcyyH2JyRoSOkgwfatdh/hg3PAy3yVyM9vdgGGrIoOgZTqR+Ibb1m+BYrwLwfcahl/iU7g/mOhAPKnuOxj4ZGfC3A9m48gwQbVxDIjXQlTE8xI5UzS0z3jfEA6B0OTEWB5h2JA065TEHoU6GkiWsXirN7KAbZc3G008SC0LGxInTntTHgnG1u41jfRFt4hTbcRosjQjmBm+xI5CjPgqybGMxVhnmyoh1/FAOjr/ADWzBJHKSNKRSVnz0uwBBJ80EzOoG3r2p98BYlFxiLdcJaug27gYSrBhAVugJjzcjBph8bYqxiA90Ql+2/hssR4g/jAjTUEkcj/Vph2BmkNM+pXviLB22azxHBtcvWWNpWIGY21P7vN1bKdxvoa6vmmKxT3GzXGZ2gDMxkwBA1PQACuoHt3SZuPiLhdqwqNaJa3etqyljrIgrt2m2e6nrQGFxdsWrth5K+ILlpv4W+Uz2KxPdR1qOKXXKGLIB5JMwpMwOmp26zVb2tjGhOvr0pHG8m4fxy7/AMvh0YS6iCeQyM2XXn5GiOkUkYBgVjSSyjuYn2gbU2xFwshEDKhGsa7Bf/tVfpQaIJE7UA8gPhXyM2UQGUo2m4MfkQCOhApxh76G7bu4nNd/efvJJkgzDT7z6ihHwxAzEc4/sfQ6/Q024ZgbboHcnXMp6DyyPeM0dwOtAKbewX8UKuExVm5ZKtlKs4WI8vKOWZWI6FSN4pXx3GWXNq/h1Fu5DW7lsDkphGMCCWVoPdaDv2wrEbhgpB7ct/p9aj+zy0IC07ACh7h4r4RVhLzZbluCS+XKOU6g/wDi31AoxcSP2K5hXUznS5bPJTs4PQEbepodJUhhuDoe4j/ajeJBS+ddEuQYGuUwCR7Eke1C2DxGLhw0i2ucQryUOm6iDPTWKLxuFvXEsJcQ5rc2k08xGjBT1jNp2IqXiNkFvQqGLLI2kQfrp7in/FLythrLr8zqmoOouWfKTvzVp+lA1LZmBxgyHLG24/z0qGGaFY1f8QXzcxFxoALETGnIax3396FtglSAJMEn0GpP0FM64cIss0aukUHatnQkaHQHrtMHtpTFLByk9KNVF6bCbNksJjTlUxb+aWiFJGm5EaH2mn+AwUIJ5f2pLxBiLxt2tWaVI/qUD+57RNJTdlygkgzgvDzd8xHlB+vajMdYa3LoSpUEhh1j9KfcJwIt2lQawNe5nX71Hj2Fz2sg+ZiFH1/tNU9wUdKM/wAC4ubbv52GdTMGCWIHONtKdfEYS7grbL89ogseueQfuF/zWsnxTAtZuQf5Y7jX+1aHh9m42Cuuw/d6KDzJmSe8QPv0o+Jk06aM/au6a7gQI59z6f2p5g/iQKLTXPNlBtXF5vaI0M7SJj2Wk17ckdIA7en3qeKwoeylwQCpNt4+qk/ce1VRz7DP9vdLTZgVKlLlpx1flI2zKM3qhoDBfFNyxeW8DmIPmXkwPzA+v5xTz4NuK6sj+Z7ds5ViQ6hgwBn+Fsw9Histxrg5tm69lg9u3cC9wGEqSNo0yk/xCKQKKVNC7H4gXLjuqhFZiQg2UE6D2pxh7SwWuqS6ErfBlmKuNHE8wenQdaY3eH4bGxdtt4bso8ZAPLacyAQI1QsDPTMtJOKI4srdkq6zhsQvMMuqz1VlET1Q0itIqZ4O803scPNzDF7bElXAupOgzGEaOhJiTtrWcz0y4NxF8O05Zt3gbbBtFdSQDrsCJ35UWJRQ++IkF4Fjb8PFWk/5m3EZspC51A0JjVhyiaTcGvFC123IvW4uJ0ZASLgjmIM+gYUz+JMTcwptC9IxlmAr/MtyyRClm/EQJQ9QB75+/wATBw622zLdtOfDIEfu3BzoeYAOo7MwoHp3tDXDYqzicRdFxBbW95bZmfCb8OsCQflJPKNdDKLieEyO1txDqcp9RUMCQ+dTObw2ZI6r5iPdQ3vFSx2AvC1bxDqcl2SGJMnuZ69fTqKAUXdjz4b43hsPZ8O/grV9sxIuNoYPI9YM+0V1dwhOHXbKHEtds3VGQ+GpYPGoc9GIMEfyzzrqRr73l+xfctZAyNo6t/7FHcFwnit4Z2cT6MJCx6sY9DQOIfxWnnlAM82A394qzh1/wyZ18vl1I17d4J94pHnKtXwKrbZSwOvIipYTBm64UQJMCepBj6xFSsjMbjM2aNSeZlon6kVOycjMVPQg+jA/pQSG2MWg8IHUAxcB5KYU6diS3+o0JhsQ1kuqGQTrHY6EH9ajxG4Gdri/ilmHQkDMPZiahatkEZtJAPsRoaY3J9hhgeHpdw1xlBN2yQw3+SfMI20kN/3UHgmm4WU5SCGB/pM69ommXC8QVw98awemm+m/rl9ietBGyAmXQOrQSPxKRofaPoRQN1SZVxbB5L11VEQ5AHv+XQ9KlhsI90pZEBtSAeekj3I/MUw4hYVxdZbnieEttQ2TKX1CyNZgDTXfShMPiCGDD5kgo3ddp+30pA9mCopB1HUfpTLg+AF3PZ0DEZrZ7jlPeRXXrouM7BcoaSByBmY9Jn61VZzIwYSGUgj21FFjTp/AzXH8A1u4SQcrAGfbn02ND8NslmABiZB9G0I+8V9F4iiXLSPlUzOYED1/vWYs4NbeIWB5WmOxH+aVz4+oU+1Pf0Pcn0vhpU7Wx6+A8JLQ1Yi4eXUH9QKuxIbIQQqgiCWYc6bMknlPKaCtcGSZu5nPfb2AqrspQpbAKq9xINzfeNf9qbcK4YlpGuCWuaaneNZj7VIYYL8qBRttTTBqIiqSbfIaV5GcxWPcNq7iOSrJo3Bcf8wm44OwlYP5UfcwjZpUj3FXW8IW+YD6f7U1a2DTYPx6x4yoV1kgE9K0XDrrZbaABbRAVljQrHmkdxJmiuDYC3cV1cQFUmR/m9L+MXAtu8VnTyr/AKjB+xIrPM5Oor9S8UYxU5yV0jKXcAGZsh0Cz3gGDHeNa5MB/wBW2HMwGHRgDP1A1+tEfs7oQx0JTMI3jUfY6EVbwm2CjMv/AFbZDCToU2YR2n6E9K3tniXYls3rli5Kkq6EwRuDsamuPebsgEXlhhGm4IgcoIEUTir2Y7QYhu5Gn9vvVF3DkJm/mykdNJB99fpRZnv2NLYwNmxYF2y0K4+ZoJAYBWBG0o4VvvWFxKFmbOxbMRng/NG3YwNjWj4ng28Fbtsxh2IOQEwrkQ2n+nf0ovBcEtYm1ae2fDYTbuLvLxKNqdm0B7xTs1bk3SBn+HcJaxOHeA+ExCZZJ1RmEBjr1110Bz9BQXwvw1bWP/Y8TBVbxNtjsLgBieRDaAjqBXty1dbDON1sPLW/xDMYLbfLIAPQmaV2rgDq5mQwbUnWDO+9Mfi0+Ar/AIpuwuWcOVBFlWyvMtlJgKemTKR30OnNF8WXfHs4bFAHxHU2b8bF7UANpsWQgx2ptx+2njuwbOrnxAZkw/mgnqJg+lW4TAn9kuSAbVy4qzOtu4DKswjQFSw7+1Ifi7tUfPlZlMgkHtoa3vBsSRYucPxI8QGyb+GZTMjIXyqTvOpHQhh0pRxDgJt3HtuPMjEH25jsdxXii4pssra4czb0+XzZo7ieR5E0DWaPDDfhL46OEw/gm0lwBiylgCQDBjbaZPvXUoXgVy4WZEMFifKNASZgdta6g2WVVx6DrCvqGMhZAnod6igOaANZj3FXlwEZDrOUjsVkfcE/aoWRsO+9I8vY8sMQGKgg7eszI/zpV963oGWZaNANjAn86sUlVIOpYA+hn/8AYe9OvhC5mxPhsAFv23twORyyD9VFBSVtIz3iAieYohroK253VSp9OX5/auxeFh2G2p/uKjisGFHMtAIPIggEaUWTTVoimKIGWdDv/ntRN5plhyyj2I0+kAe9CLayuTBy66Hv/aiM2g9pHWNqLDjYMw10ql1Z+dMw7wdf/GT7dqDtXgI070bjOGXAA9uCNYynXKyhtfZyvfWlb2YYjly/t+lOypKqGli+PDIgSjZgOobQ/QhfqaPxhRWQgylxQyk7gHcHuDI9qSYWwTOU6weY2gk79hR1+2WQXFOmVUuAcjyMdGyAz1oGuC200hk3gz6cv7VU9mQsrMHMGHY8+lFW8PCLfUkgzbuj+Ex5T6GJ9QapbEllE6S2Wawnj3tI9bpuqSx6Jvj9i20s0wtqKXI0SOYoi3d5UKSTO3G7VksQRyrsHiVQQx9ag6cjUbHDk1IXfU9/Wqt9hqu4bauByChBB5URhMWCKFshV+WB6VQ+jSux3FOTaVijV0bf4evKUuaSYOnURWX+JHXw1XKUYmSTOoXaB66e1H/Dt4ByHMIVOYzGkVTxK0f2s274/dliqljOUuNGn1APT5qErdnN1GTRBwX4hRw6+bttrNwgFZe255GPMp7MNfUd6FwNzwL4LiV2ZTElWGVtucE1LE21BKuTnByv000mfTQjajsFgBdKW3kMQUUkaj8S+oIzD1qrPKSb+ZPimCtor2jAdGm24Gj221AJ69DSV7DBRmkKw0jWYMfatFw+42a5ZvDMip4Z5HQlkM+uk9wOlWfsvh+JkKuLT5wp1JRgPsRofSlZppvdCe1ismFuINQ58oInzSMwPTQKwP8ALVfAbTuz2VYWzcHkJ2DDUAdzqPpXuJuKC/h+a2GEN6yVkdYkes0IuKggjQjUHuNqNybSaPMVjbovXHPlZpVwBpqIYQaEW2hHmGvL/ejuI4vxrmciGIGaObczHKelBXFjemm0Z9y23wMMhcDSSJ7gSR20M94NEWuG3Ew1xrTqyOMtxIn5WBB7EaGehPQ00+GOIqlu9af5SucEDUFRqe8aH0DUXgsWrWRcsIgOlu9b/DrOV/pIPq1XyaqMWvyFnDYxIazeULce2gtXI3KAhZJ5sBE84NZP9jcNkjzTEd5it9wq0rWGssoF2yxI6kEyYI1lSMw7gRuaTnDi9dcvPiOohuRcb7fxcu+nOjS6FKCdF2G+Ebt1FeyIBEMob5XGjKZ1nSfQjfeupZjOK3w3kLpoM0EiWAgn3AGteVP5FXD4ioZV+aYIj/erLNwCNJGx711y+MskCNvcUctgF7lobZcyzvoJ/Ik+1M5VEHI3J9vvRXAuIhLtlxGZLk68xH+x+tVNbJszp0HqpYn7EGhcOAGBI2pDqmG8Sul7rvAEsdN41Ok84qy/ePhorDUaqeqmRr9PtS0JAy6gkqe3SSZnn0orGZkW2lxdQSQREFCdt+TZvrTFTbbJ3bsLG8nT05ifpUb1kgGRljaeun9xVGWQun4iB7H/AHFG4lSq5WGadQQY7Hl2X6UBQRwvHlVQv8vlWdNFlhPWcrnTstAY15ut/DOnpyqgMVHyyNAdehkfrRuKCkhgBBAMTJEkzp6zQU94gy2mOwkcj6kj66H6U04VaEOj5gGCAgdCwhvQUPbDAMANBHrqZHtp96ttksMhmQpggdNY9KQRpMmtl7KNI+YlYkaFYMx01/OoXjmUGBAie5Kjb0gz0mi0uhrAB+bOZPXb7w3/AI1ZbwRS2MpDFs2aY8rW9ee4gz/6plVfBVxOz4d1gJgNGpnkDv714pESKvPCz+zNdZvMLkRqZkDoNJ1150qN2OWnSuTLtM9zpPexFWLxN4aKB66/pQypebU3QD6N/emOadZiicOwjQA04ys6VLT2Eo4exj98xP8AKAB9TrTu1byqNSes1Lyk9PaicFhhccKflAJMdgT+laPgzcrZ4bp8MqJzOAoH8sz06j6TXX8Xcvoxc6oFAY9F0MnrrP1prhcEwZmklluQViBkMkCCBvGWY6VBMAlgMXLFGaQChIjUa+qkjnWkVSPIzNzlfYS2rBVvPp0I5enP7UTwq8xuhVeWIOp3kCRBM6ggETzFPkwy4nDpkJUk5CR5fMJMaaajbrNZjieD/ZnUq7eWGVgvMHmT0P6daoxcdNPsWYq7e8e9cjzoP3gmY1CnQ8s0Ee1UWeLFLwuDMo2gnUpOx9uZ7Udc4krXzdcDI4y+UboVykHuNDr/AAikdy6yoEaZk/Qx+opbEt1wwm7fUXHAEW3BjT3BHYNGnTShbA2LCVkBo39vaagLpgKKMu2XtqrCSrrOYbb6g9CCKCSnH4c2rkHVdCCOanUfap4zBlBBGobLm5MCJBB2mD9CO9e47iJdUzQcoyz110/tUl4oWRrbCRkAHYofKfoSvpFAbblacJY+HDLFw5QeQMxBPL/cdanw3FthruaPlOV06jZlP396u4FxXISrbbrOwYdezCVPseVXfEiK19HOi3YJjQxoCT/MDM/zBuoobRaVLUinHsz3br2CbltIIbYgNoveQfL60Ph8XMSYNO+DYLwLt2yVDu9sm2dQLiwQyxyIOvXyntWPu3ouNn8pkzpsZ109auM2hSTW48v3czEsZJ1Jiuo7hXC0v2UcXhZMQytrJ/iHYgj3murTxUHhzfYzPCkW6y2zszRI5EiB94ntNFYu7luq8RCrp2AiPzFCcNTXKDBZGZfVQdPtVzYl7rkn8eumwkk/mTWBC4I2sWAlxTuWDL0kTI9wftQ9xyDHMDf2riQRm7/mTUmedx0+1Il2wmxbDKSdwo27NB+gIPsaJbz2wLhYm2SZH8LAaf8Ad+dVEjKpBIaCIA9ec9DV9/D+GQ5YlLtttB+vcMFP0plgbuY8o0zSOxAk/wCdqnbW48QySzBFQk5vMdxpECetQs22SRGcyNPqNPrVuGlSDlEruGJGvsQfpSJo8t3M0kjSRrHMDl7zRdjMwzKmq8/Q6URYtkWWVoloPl1gnVT9Mw9xU7F8KR/DI0AnpI30/OnZegpvWjIhSA8gA6bQftMfSp3bTMoCIc25YD/5bRqPvUeK4qGNtF2aSY2OoIERuIJPaq7PxGyGCNB0M79d9awyZmnUUe50nsWWaGuTq+3ei1uFqpTMxBIGbrm6cxG3tTDhnElS7eZGLMlrNZL/AImCjWNNhMDfSlmL+K7VyFyEEa5jH00rK8QxctnU/i/3FYSzWuT2ul9j4sbpwp1y9/6/9Nzjsa98A3GLaaa7UmTXQ70NwbimbysfNy7/AO9GG3BmtZVKKaPPzY5YcjhIpYFTUkc7qPzprgbeZbinmkj1XzflmqFrCis4wfYy8TzKsHbY84FaP4ethroQ6SrKPUqQKX2liicFeCXA3Qg/eumMKRhKTbNBctC1hncrLglVgwQpJIE9pI9qVYrhSeDntuGDeZS8ZgNiC0RAPaRTXD8ct3C9t4DFCY5b+X3kmsvfxxQXVnyg5gO7DKfrH+TSctPB24uiXVK5Knd35p/2PuE4RrdwogDWbig/Msjod9x1HekvH8Ywdg6MgYSwIgF4glexgGqMD8RNkAUjMkmZ/B09QST6GnvDviqxiF8LEgEHmf8AJojlT7mfVex80IvQtkZFcNKA5nIIIGkiRy9Y151PhOHDXVRzKydTMiQYPpMEjtWk47wsWpWSbV0g233y3BtOo3E6jr2rMY5WtqGI2fLOkDTUad9RV8Hgyhpe4ywHAQ6v4hystwKRA0HU+uv0ojh1q1nu4a5mhTmDHcR84BP8up/pofHYg5S6HOL9kEzv30Gkq6n70r//AJIm8txzBkSQBrAgmOcjfrrSjKynUXsgjimASy5tsgOvlPIg/wCTVDWQqZspCyJXpIlW9CJE+tH4u9kuA3Wz28vhtA2U6qVP3B7dCKEw11WAs3LmXWFuRoVJkBh0mD2k0aUS/JAdvBB9hpmC6nSW2n+9UIVQwzTlMFGnQg6jtzBjvT1rK2b0XARbuKA4GynXQHqrAj0oLEW1vXWtsALjHNauDQOcuk/1x7MeWtPSS1QfiEZ2drbmDb/aMMfxKyHM6qf4vmB6kA1l+JX1vMbwWD5fF21czLCOTET6k0ZwLixw92252QkxuCrfOI5GNR1iKs4xgVsXLjWcrW3Go5DN5h7HdT7bimEt1YlFzoCPSvKkGJrqh2Smi7xgrDJpB0nlOhry1III0jl968tYcFQR80HfqGH/AMTVXjQTH17RWpjTL7fzZNNatzEMAwEDTTtzoF8SCZMsT7f+/tRti8oYE/Kya9tx+YpD0hF+8oEBpHXX+1W3Ja02oKIZUcwWA19wse1UW7YIUkaCZB6/+jt2qy3bI8oAi5AYdgZFDZcY+Z6mJLSEBzf5+k1O5cJHlBBEzOkxz+/2qF/DlY1gdPtTDA4M3S0nKQoEDfWY+8A/1VG5oo2SsYgm2oKltSWMkgxrOus7DXl66B38WRbdhA1AHUb6D661bh2K28oOrNymBGjA9oyn2pfxeAwQbDza77Dccp3jcbGpnLSjt6HB42eMO30F2I4gxJ11gAn2A+8UO97lpr2qp/m7EVWzeUdR+lebKbZ+iY8UY7JF2KIbYR2+5/2obwxJHXapO3P3r0jT/Pb+1SnbNdNKim2CDGxG3+1PeHcZI8t0SP4hv7jn7UnADb6H9akrEaH61rCTjwc+fpseeOma/lfI3eD1hrbehH0NEW1jesNhMW9szbYj8j6im9r4kY6XEB7qY+xmuqOWPc8DP7IzJ3DdfozTjWrCFVSzmFG5rMH4hA+W2Se50+1K8XxG5eP7xtOQGi/53NVLPFLYjB7HzTl7/ur1/I0OF4qq3RdUTmnflBiPWAPrVfFcYDmj8XL0E/rSS2cu/wBJ/wAiovdBJIPbX6msHN1ufQ4+njFprsq/g6ziTbcMNx1210II9DXgvQB/k0Pc3mRy/Oq3aSJMa1zp1Z2ySbRuvh3jxvLcw+IYm3kJU81yayD2ia7EqD4yuJIyklj5TlYANK6wVJ1HesnwW+RcQjmcv/d5TPsa1ty6BazKBFuFyzr4TAaTM+Utp2Zehrq6fK7pnyXt72corxoKvNf5/nJDA2LiwrKRbKsbeoJyltSCN9ROnrzqfGuG5wlxFAJBFxRoAUXMSO2XzehFMOGYlDZVQmhufuX5eJHnQzqocR2lqjhroLgH5xoO+WSvsy5kPotdGyn8/ofMabhQoxGXJYDMRblrNxp2Ycjp8vyuO0DlNKsSjKCHgMhgj3j3g/mKbcSw3iLcdGLJKl0IGY+HK5jP4srLJGh83SkmIxPiwmpJfysxH4hEMZ6ga+p02rSjGRoMPxnxMOfEhkRlVo+YKRAPchhIPZgfmFAWUQIbjsSquULCQbYOq3FHY+aI2D6SKXcLveCWDCQVKuh5zt7hgD7VoMBZXJmnMty15lI3Kg5h6g6RzUnmRQOL1PcScYtsuZ2QKwY58vyMGMq6anQz+XUVAYC8UZgsRbW6ACPMjcxG/tsdDqaKuZULqoLWXQQJnKrSVAB/hMiO3pXljH+HYUBouWXzWT/K/wA6Ec1Ohju3WgVR7iEXjyrqvxuKtF5tJkU65D+EncD+Wdp5V1OiLXkeuN423AHKaOyhzd2XMubbc6E/+WnSk9tyq6mCYKn0mmXD3Wcx80hjE66CdvY/SlZEeQbwF5bgSO+hP5UXbsBmH8w07Ejl/qobDvzUCOU8v0ovDwGk+Yjr160gTK4JKidxoKOVciqx/ENOsgwR686gLRkDmw36a7CrsVaLIQW0V9uhIg/XLUM1iilbrOVgajv01n9aMwOOCO2hywwEbzy+hg+1C4RAro317iYb7GuNtczAaxu3X/DSV8lrYNwGJK3szDSZP+vR4H9JPbakOMgPcE5oMA66iTr702weIBkGNQY7QpM/YVm7lwk3D1P6mseolUT3vs/j152/JfX+io7iq7y6mPX/AD2qROxqV/ka88+1QOpkD6VZYGZY9v7VREZh0IPsaswjw3Y1S5DUSU8/Y/3og671Vc0aeR3q1kI3raC5FKUbSvdneHH+3+a1fYuIFYEHMYg8gOfvtVKcqsPaqSrgJK9mR8SB96h407DXrFWk14iz60t2PZHoOk868sEZdZk8x+or0jlXhWFXl60q3H2Kr/XuKHY/nRGJ5fWhkOmtZS5ZonwWYRzGnXT61oTjz4z6DMII5Z0ILMjf6WkdCtZnDvA1ou/ckz1Cj1hQP0qdWnctYo5vdku370bnCYu3at4izeJyeVlIEw8wDA2mInsKlwdLeJCtMXB5M2srm0U/92X6mkfCsZqLhVTKqjzqCU2J7woOvem+EtLYxbAT4d3UejDl31/KvTctUIzR+X9Rh8DqJ4X+FtfwecAw9xlvqElgIBPJgGlTzAZcw9QOdIdJkjXn37+taLDcTuYfF3mddHZlcJpJOxHQ5tfrSriym3dZRDKYbNHXUEHl1j61td7nE1svgF8cwIvxirUCbea4IiHUhXIA5aqxHIGlDXr1i2LYKkXAl1GB1RueX6ZT3UdBTfgmOYXXU2/LOzci6wwjoyyPXJXuAcNh86D95h7rOgI3QEZl9CPNH9dMpruhbwnANiHvBWys6sUAEDOPMFI6GCB0MdaRvZvqguNESRvqCORHLeaeYxTYxE2X8ph7ev4WErr1Gg9RQ63s/ihzJfza/wD1AZ25ZpI9xQqJ2ezRnbuKE/Ly6V1NL2Ck8x2g11PYWkmt0EqXGdR/arP2Xyh1EAEgAb/WuWwgC5zAPTv1qWN0uQD5BMDtuKXzMewZi8GubyaKwBgbAESI9oqrD2SHKkZtdPbqelUtnZd5gAD0ppwjF/vrc6KSVYnnnGUz1Amfaj4FqpMv4i2R7dyAJABHQxr9yw9qHd9HLfLcBCkdVMj6/qK94vh2e4IjaX12K6NHtqTXlpwUKn+PMv0jblstZu7o14ZVIXKG0PMVfYvDKV5kR6kGR+opecO2pJGm/wDb/OlW27ZCyTMnb+3+dKlWhFqWYkjUqxHqCINZoHVv851psHfySWGwb3BX/esta3rl6l7JH1P2cW85fL6lht6CPpUVad+W47c69nT0Ne3VnzDeuU+so7E2AWGoUFSCT/LqPeKrOD5q4MddN/cj71PCsr3LYuTkzLMHlsfTTSanh7VlQjwwGYz5yflYfhOjaGPeuiEYyTPJ6jPlxSSXBHD2mLIrqRm0BI0jqDsdprR2+BZrRcPqCQFyxsSCCZ9DP8w9/W+IUvEWltMoUZgWIkEgaBQNxJH1qzDO9vD3DOpuC4sEBiraMCQZPmVDPSB2rpjGMYeZ50+ryzzqS2aX7v8AoTPYjQz/AOjUjb0kCRGv+de9euS2pDDYtM6EgbmOZ/OqL5yGZ0KkTH+CaiSpWe1iz60k+SsmvEbWhxeiiMZYa3lLCMwkehAI1HVSD71gpJna6WwXh1GaefKYj6HSmN3Hkwl7K4H4SBmA38p5ExpSLxgU/mBEb15edpEqS2hg7dYM7aVop9kcWaCld8rg8x2HZbmQHPtlI5g7bcj1qxcX4Qy2UDssg3GWRrroDI0J3q7E3hHkXwsyqmbMHK9diSVO3bQxQfFFyqqkjqACOZPMb0tsbZyPJk6iot0l6gFlpOvKj7VstooJO/tFA20j0IBEcpE/aYppw694ZFwGSp25EbEehBI965ZLfc93BNqKa5GXDcOThrrITntuJXqpgTHZoHvVNzE3VCpdVwyyJaZjQge2p9zR2GtlHveGZDBYO+ZWDHXrI17H0o/juKW8im2QXkqQNSYOhHqCD316V6XTJaN+x+ffaKK/105Luov9Uid+8t9ReQ+cFRdB5mIkfQ/XtQXEOIGWS4BmEjMNzzGm28n3NU45Gw1xXEFbgW4V6EyGA7AyPbtVXGMIzg4i15wpGYb6dT25H1rW9MvmeO02tuQkcStmzqQLg8hPMqPlJHOIieUDrXmHQvYutbcg2iCyjmpBWZB1AmD2NC4zh3i2ke0nnWVZQdgq5wepGWRO/lqHBsQbeh0tuCjEH5c2hP0gxzgdKpi37lZwxKLc3VWCHsTqsjkDqAeoNe2sviKcuZc4leZE6j6SK0nB+EtkuWmy6oc07ODtr1RlJ76jnNKLpt2f3Vg5ubXTvPas2+yG8dK2NMZ8OZXIa9lG6KTsh1Xf8uVeU94Tas4ixba+ZdFyZpXzBflJnnBA9q6q0N9zSvJGEsWFcaj8Rj2TMB9mqLrLED8RgD/OVeV1aWcrRZh3I0O8RUBcIMczsf8APSurqiT3RMRhdvlWZt5kCehjf8/WKGJVXEzETXV1TPk37DTB31KgZflUkdyOvtNCYi2C3l2XbvrXldQ90h9irjCm211SZ6Hs2o+xrOzXldXF1P3kfW+wFWGb/wCX0Rdebn1rrRkV1dXKfUXuB3NDH+a0LduAlUlpGaFIGXXeDvMDn0rq6ujBz+R5XtFLSn8R1wLGDLkyDMuZ/E5iBt+tFcOxjZHOshUYSdJM5jA6AggdRXV1dKWy/M8l/wC7/wBV6sLXGBf3h1ny3Fj5gRqJnn8wPIgUj4oSGjNmGhB5kMARPeCPevK6lHdnrZVpx2vj6bo8GFJfKDPlzZj/AAxMxvtyrRMEu4JGAzGw3hy86jVl0HKGcdsq11dWeOKT+d+hrlk5Q1P8On1bT9BLcv6kABeyCN++596pu8RywpGUn5Qu+nVj6x9NK6ur1Okwwljnkkvu/oeD7X6vLhy48GN0p8vv67ellS8QUnScynUH/b6Uxbw7lokgyDEjWNJ0n8v/AHXV1ZdVjhr2VbFdBnyPEnKTbt7sS2TApzwOz4lwJIE6a7bGPvXV1eLI+ri6xv5BvArhysFMHLn/AOwhj9s1d44TNkJ+bMp/hIPL2/TpXV1dnSP3Wj4/7VRrq4td4/VjbjpF1LbCAuTOOsEjMvoGmPfrUvh27kbJE2nlW/pZGbb+kH3FdXV0zVo+bTrIA5zhb/lPlkEjkyzP3B+9GYLhdtb9wOSVhigH4lGuv+kH7V1dUY23FWUvvNeRbi+KG6hy+V7DKyRzSQIPXXLv1NZ3iNwF3KgqpJIXpPKa6urThbCm7KBjTycr21+uldXV1UJ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data:image/jpeg;base64,/9j/4AAQSkZJRgABAQAAAQABAAD/2wCEAAkGBxQTEhUUEhQWFhUXGCAaGBcYGBodGxwdHRsgIB8hHBocHCggHx8mHhsdITEiJSorLi4uIB8zODMsNygtLisBCgoKDg0OGxAQGywkICQtLC80LCwsLCwsLCwsNCwsLCwsLCwsLCwsLCwsLCwsLCwsLCwsLCwsLCwsLCwsLCwsLP/AABEIALcBFAMBIgACEQEDEQH/xAAbAAACAwEBAQAAAAAAAAAAAAAEBQIDBgABB//EAEIQAAIBAgQEBAQDBwIGAQQDAAECEQADBBIhMQVBUWETInGBBjKRoUKxwRQjUmJy0fCC4QckM5Ki8cJTstLyFTRD/8QAGwEAAwEBAQEBAAAAAAAAAAAAAAECAwQFBgf/xAAzEQACAgEDAgMFCAEFAAAAAAAAAQIRAxIhMQRBE1GhBSJhccEGMkKBkbHR4fAUM2KS8f/aAAwDAQACEQMRAD8A+cY7DRZXywyuynurAOhPfzGO3pTvhGAtXLtrKSrNZzYfUQbqjMUuabGHXl+GhDgGc+GXzThldMojOAMwBn8QGZZ6iKpuKtm+FtMGXMGUnvBXN0YGAfSpMUA/tbqhtqStt2zFAdiNI/ztXrYNlUXAYEBp5jzZdPTQ+4oy4BduC2oytqizzUSUBA/FEL30rsXbueEF3VbKsSNspfKMw5EFcn+kUDNrx28LtrILJZsYqOXWAPEVlBdjtIuZgeRFxdaw+EtG5ifDUlcxKkdGCkHQ8pHrFOeB/EH7PZw9u7rbNxmz7lEdSjrHSctyOq0Jxi7Z/aDeVcrLiDnQEwyzmV0PLQxH9PU0kNoh8ecLNi8gZgzlfM6rCuN0uerKYI3lD1ozi9vDXMBhmtHJiEi3ctAyGUqWFyN5mZI037VD4rvu6+Yl08O14bbAiWIdRGzBmEdZ5UB8OYZ7rs1vW5Zt+JbH8QQyyd5UtTEOv+HvC7OLvmziNmGYGWXMREAR+LQiT/EecULj8fiuF425bV8xtOMpYSHthYXMBEhrZAYenStL8V46w3DrOKwym0fEHh5I/dPM3bZ/pZQ6x/EelZX4sfPmOIcHEhUK3QDlxFp9Q0AaMJ7TEcqB8AfHeOXWLDPpetILqb5Sp0AnbqDJMNXcNs3zYe4hKoiNbZh+JWALWz/pk+3aquP4E2xaV8rErKXU+W5b0ynrI2p9wX4iJIUWfEL2fDuIN2NvW06jYsJcZeYYigGV4H/+sMXZdjfssExCOcwKH/pkfywuWOUHtVeN4HcGEW+jI1kkMMsypaQV15Ky5T3ynnRN74SZbLNGoUkETByqLhid/ITpyK9xWk4X8LX0wOJQ3BlewL9uD5DGtxYI3hV1GxUUEmF4Rj7lhs6gHSCG1BEg6j2ruLWlcG7aJFvOVCE/9OfMB/TJaI6U7wTYd7N1CkFrIcOqEm3etyMpIBhLqiexoV+F2zbsPLItwMjknQXVnKf6WBHoQ2tArZ7w7iSYK7axGHIu27iZblm5BI2Do421Oqmp8Ka03EAcK5th1Pgqy+XOy/8ARfqpJZJGh8vXRnwDA2WtX8HjGFvw4uhxEjTzMG2KgFTHTNzNZHHWGtXmTMrFGgMhkaHQqR9aBjDhNq2LjeJmUoMwAMaqfMBzDAajutNPhLhdvHYu7av3WZmR2ttOruCN5E6rJjTUD0om38PG/bS+lw3TiQyXMwAIdgSscs3jWynfy7ZqD+FuPJZssrnJdst4uHaDOYkB7ZgbNAOv83agEvMLs8Zi81jGrBZTZxF0a5gINq4REl1geYfMp2mlGGZRZzWrhW7mNu4paM6NsR20hh6Gq3vNjcRcJgPcDMixzGoQH0kCasxPD/At4e4yAOwzZTqHU6q3pupHUDrQAfiFNnELcwodHQZygBPhsN9eaEaz0MGtOnHbmOuth7TJbtXlkW3WQLkSyoQdMzTB+wqfwn8SqCFcNkBhSRI8ODoeuUlk7q/8ooN8Lbs3ZtrKBgySd1mRJH0pkTyKIFhvh/8A5a87wro2WDIKMusNyhxIB6gUnw90hwzAGCDB2MRofWK+g8exai4btltMQn7xG3B6EdQYIPvWeXhfiyAPU9J21oszlkV0Nl+HrOKxAuWDlsOgdgsHwmMgKw3AkH2pjZwFvCXH8VR+y3ptXQf/APB9wJ/+mx2b+mdqTcKzcPa1ikY3LTeS8sQVPNSJ9CDQHxpx5MTdDWi4XIFIbTZiQCAYMdfTpJDXarBsVxwNhmwrqXVGJsXNMy66A8spE7daFPB/+VXE23zgHLdWINtvwz1BGxq74cw6Yh3w7hQbq/u3OhW4slQD0b5SO46UoW+9vxLZLJPluJqJymYYdiKCXvyFcL4U+ILrbK5whZUJ1eNwvUxrHaveCNkuZ2tl0X/qQNVB0kdGG49Dyml9rFsjq6MVZSCrDcEUXw3jz277XW8/iE+KuwcMZOg0BnUHkYoCKPoHwriEwLuLoQ4TEERd5KSJWeiMDpO23I1lPi3hyKpxODcnD3WKNrBVp1Ro0IO45EVP4eQ4i/fsYdS9m4jeVtCAuqkcgyk6DYyROs0ox/Ar1vOupUDPzhgPxAbGATodRr0NBbeyM46Ga6tPwf4cS/bznF2LRkgpcmdOfcEGupbBUvIVYvC3RZV0Mqtq2ywfOmYtI0EkZg/ppQPErIy2biCPEtww6OhKv6SQG96N4ZiTmCKAzshtBZjMp86GeoYfpQ74STYvFS1u8M7BDr5Gi4vYwM0d6B9hddYhgwJkEEH02/KmeE49F627AMIcXEYaMHALg9iwzjoxNCcbwYs3nRWDqpOU9VnSfapY7DKpa2VghxcU6fI6aSeny/egZZwzGpYxSvl8SwjMAjCZtuCCI6wfrT3jGDTCXbV61DWfK2Xfysvhtr1dIPqaoveA2Gw7XAqsjeGVG5VvOrEDfytE9VrzCst42sPdEqLbotwE/MpLLpz+UgdmHSgBZj+Kwv7OCty1ZulrL/yzqvdOg5VreBYUYbNcQfu7lpLir+Jc6nLDHmCHTsxANfP0wT6QJmABzMmBp66fSjreJvvbTCwQqu4A2aTBZCZ2DLmC/wAU0Be5Zwx8Rct4jDWA1xL0XcpHmPhtoyr/ABEHUDX6UtxSOMoLE5VgTPlEny9oM6U24VxU2GW6sBrQIQnZiNGBjXVW+tD8U4gt92ueEUe7lJA2a5EXCvQM3my8iaA3GeO4flW8UXNhSiMjKQ3gu4zKoBMhSxZT2IPKofCHG1wlxmIknKUYAHK6nQ68iCwbsas4FbuYdMWly381lg1ttGJQxPYpnJI5gkildxLZtjLoyudxqyHUE9wQRHcUBZ9V4j8VWyv7TatFrNwqt5RE27qeYGNijSddJy+1Kfhv4wW3hmsuYNpi2HMGCCdbZ6COvIEVn7HCb/7EbtoMbbW2NxkICnw32dZnMJPtr1of4dcLdRrihkXRgyyCGk8hqT1pbisN+GeJKmJYIsJebIRrCBm8hjmFaPYGtY3wocWDbuMtlc5a2ZDNr8wVQZyliTB2M0kweIs2wxw1sr5t3ILHWJkiAFJjbY89avwnxCbTlpJc/i3I9JmOf2rTwpPcWuK2ZDjvwKbBAv4kvHlXJYdvLyBMgA9pqfCvhzDkPlNw3gP3aXBlFwbMgGUL5gWX5jETUsXxk3FIuO75iTDGeUD011001NXJx2ZACkDdH1EACPQiD5lNPwpB4kfIynGuGYnBs1oeMtoOGUmQJIVgTBjMCqj1UHpTvhr2MVhMS19EW+pNxrirBIYyGjs/lIG4da3HBfiRXUreHiJHMZmQbbAeZZkSNRsRsTHjf/D/AA19BdwYCk65VaFcR8okZVM6gxEiD1qHFrkrndHy7hKW7lh0MW79ubtu5MZwB5kJn5h8y+43im78QGIweGssv7ywzBTHzI2up6g8ue9KDwhluG2RDAwVbRgehmNftWgt8Kaw1vPlh0zqQeun1B0NMzbpMfYdMmBRGWQGJtMPw6+ZT/KdSO4NU20Cp5hmW4uhG6sD35j8jRLnLhgqyyuZkj5GHzDtsCOzHrQfgOG8KDOaMo1120jeg5pPcLvYJruHF7Q+GcjR8wH4S31if7UdmWwbZJUqy+HcC7OkStxR1j7rrvULhZLBa3CEjwrybg9GHc/nmpY1wvaCb5CSNNge/QHWO5pDb0/MjxnDvneyhMXSugOlzXyNr1019anw74HGIttkYpet+W5bffP/APjzB9Ry1s4dZ/aItO4XICVOWWiZYDXkJYD1qHxVxK/hbtq/bJV8ot3WB8txkMgsOaspVvc9DSNcVNW+DC4yw1tyjAq6mCOYINe4rGNiLytiLkFiqtcy7AQMxA+YganmaM+J+JNib/7SyFEuwNwdVADR+gOu1e/FnCFw91DabPZuqLll+qnke4P6Uy6ov4fhrmFxbWWtrdEHOhgi5bAzSk84AZfT1qvgvA7WLu37Vu4VeC2HBAAcAk5Tr5WiI161C2uKutaUSblpCLQOjAWyTl11JHIHsK58MPGtXbhNi1fBKvbbS3cIjWBIUOZK7hTvpQCGK4/wfDxmHi1dtMLd61sJGny/wsAdOUEchW44RirePF42iAhytkPzW7pEluhRjoY9Yr5C73LGIJvqWZLhFydZYzJzcydWB570bYxt3C37l7BMWVVDMQJVVfkw2jWNe3OkWn5gvHrIt37iKNAxEdDzHoDt2ivKAvXCTJ0J1iI3126V1MgV4S9lBaSLiFWQ+h1H6+1aH4axV+5ftrZQsEutcNtdv3gIKj/TIHtQvCuH2/3q3dwBlI6/2Mge9a34E8LDY22WIyXxkLHQK4AdDPLzKVPqKCmzF8TBXEut1QmW5DL0gwft+lQ4hnS/4Vwz4Q8IGIlATE/X6RWu/wCLeDVsYLtoQLqLmEfiygz7qQP9NZbi11nZbjqJZYBHMp5SfUkT70imA35gBgQYEafhjSm9njCrbw5yzds3CTAjMk5gZ/iDSPQjpR/BMEuKu2CWRVUqjgicuZmCEzupcgHpmHWmH/ErgdqxcRrKBUuici7W3XyugHTMJ96BGS47iQb10qSEY5re40YhtuWv5VHiHEXe4bgBRjkZ453FGr7aFjqe80yw+AOKFm0qHxFFxS0gAqq5h7gTpzAEc6osYgszjJnHhBXB6oIVo7eX70BYtxNt/MpKkMfEJ0jUbj67DpTXgNtlvWM0BihNl5nK05rZ7DOuUjozA1W3DSupBYBd+WoHP3ptbXwcNh7zWyUzuoJgh7baXE7EEkj1MUJoSdhHxpxV7mIttaUAPbXKyjzMWXIwnnocmokhVpKeEur5GGUxp0mAYnrBmo3MULhQSVCW8qknYj5TPoBPetB8aYllum2VElUdmBkEkZgyEcjmIB6BaBMr+C+NNh7jWrhJsMrh0Py5spGuk6/KY5GgAQFCLIHOgbDalj/nWisK069AWP8Ab9K1hSViSbLmaCT0ECvEMetUC9Iqy0Z9628RPgnQy1W+4iakl4yCCQRzr0oIFSVIgj/I61OodDLA44iADlYagjb/ANa6joTW+4D8ShU8QSUB/eqPwknf6fXTnMfMR3+optw3E3bbZ7epZYdIJDjuOY7DUSYrPI75NMap7H0P4t4Tax1sPay+NqEYR5sonITzlfMp5VhMZxFnNoE6CSyRGR9mA7NlDRyJNaPgXEG8IiwJKfvAG6w6wfTNlnsDzr34ns2f2izduAKuJteZojKxA8/qDGvTSoHkjadEuH43KpKiQR5k6lR06MsqfUHlUOIcVRrXhiS1ph4N0CCV6Nzkde1JeD8QCXVLANkbXXRgNDBrR8b4YiNKgQBDZdgd1eByYEa9aDj97SU/EGJR7dplBlhJI0BjcEdQ32iqLDeBkuDz27iw429R6g6juAedW4GwuIFtZysMyhP4wPMAOhgss9lqi1h7hF61b8yL5yOcDmO8ET6dqQm3eoA4k3gOLtpvLJa247GNjsR0PIjrUeLoMThijn/mrVpbtsgkJdsbnTbOgZu+hoRMbbuMMNcbLbdpD/w3CsKf6SYDegPKl3HL5ZLdq6Ct7D5rR0/CDoCeoMj0ig1x0lb7ibCYh3ttZVcyyH2JyRoSOkgwfatdh/hg3PAy3yVyM9vdgGGrIoOgZTqR+Ibb1m+BYrwLwfcahl/iU7g/mOhAPKnuOxj4ZGfC3A9m48gwQbVxDIjXQlTE8xI5UzS0z3jfEA6B0OTEWB5h2JA065TEHoU6GkiWsXirN7KAbZc3G008SC0LGxInTntTHgnG1u41jfRFt4hTbcRosjQjmBm+xI5CjPgqybGMxVhnmyoh1/FAOjr/ADWzBJHKSNKRSVnz0uwBBJ80EzOoG3r2p98BYlFxiLdcJaug27gYSrBhAVugJjzcjBph8bYqxiA90Ql+2/hssR4g/jAjTUEkcj/Vph2BmkNM+pXviLB22azxHBtcvWWNpWIGY21P7vN1bKdxvoa6vmmKxT3GzXGZ2gDMxkwBA1PQACuoHt3SZuPiLhdqwqNaJa3etqyljrIgrt2m2e6nrQGFxdsWrth5K+ILlpv4W+Uz2KxPdR1qOKXXKGLIB5JMwpMwOmp26zVb2tjGhOvr0pHG8m4fxy7/AMvh0YS6iCeQyM2XXn5GiOkUkYBgVjSSyjuYn2gbU2xFwshEDKhGsa7Bf/tVfpQaIJE7UA8gPhXyM2UQGUo2m4MfkQCOhApxh76G7bu4nNd/efvJJkgzDT7z6ihHwxAzEc4/sfQ6/Q024ZgbboHcnXMp6DyyPeM0dwOtAKbewX8UKuExVm5ZKtlKs4WI8vKOWZWI6FSN4pXx3GWXNq/h1Fu5DW7lsDkphGMCCWVoPdaDv2wrEbhgpB7ct/p9aj+zy0IC07ACh7h4r4RVhLzZbluCS+XKOU6g/wDi31AoxcSP2K5hXUznS5bPJTs4PQEbepodJUhhuDoe4j/ajeJBS+ddEuQYGuUwCR7Eke1C2DxGLhw0i2ucQryUOm6iDPTWKLxuFvXEsJcQ5rc2k08xGjBT1jNp2IqXiNkFvQqGLLI2kQfrp7in/FLythrLr8zqmoOouWfKTvzVp+lA1LZmBxgyHLG24/z0qGGaFY1f8QXzcxFxoALETGnIax3396FtglSAJMEn0GpP0FM64cIss0aukUHatnQkaHQHrtMHtpTFLByk9KNVF6bCbNksJjTlUxb+aWiFJGm5EaH2mn+AwUIJ5f2pLxBiLxt2tWaVI/qUD+57RNJTdlygkgzgvDzd8xHlB+vajMdYa3LoSpUEhh1j9KfcJwIt2lQawNe5nX71Hj2Fz2sg+ZiFH1/tNU9wUdKM/wAC4ubbv52GdTMGCWIHONtKdfEYS7grbL89ogseueQfuF/zWsnxTAtZuQf5Y7jX+1aHh9m42Cuuw/d6KDzJmSe8QPv0o+Jk06aM/au6a7gQI59z6f2p5g/iQKLTXPNlBtXF5vaI0M7SJj2Wk17ckdIA7en3qeKwoeylwQCpNt4+qk/ce1VRz7DP9vdLTZgVKlLlpx1flI2zKM3qhoDBfFNyxeW8DmIPmXkwPzA+v5xTz4NuK6sj+Z7ds5ViQ6hgwBn+Fsw9Histxrg5tm69lg9u3cC9wGEqSNo0yk/xCKQKKVNC7H4gXLjuqhFZiQg2UE6D2pxh7SwWuqS6ErfBlmKuNHE8wenQdaY3eH4bGxdtt4bso8ZAPLacyAQI1QsDPTMtJOKI4srdkq6zhsQvMMuqz1VlET1Q0itIqZ4O803scPNzDF7bElXAupOgzGEaOhJiTtrWcz0y4NxF8O05Zt3gbbBtFdSQDrsCJ35UWJRQ++IkF4Fjb8PFWk/5m3EZspC51A0JjVhyiaTcGvFC123IvW4uJ0ZASLgjmIM+gYUz+JMTcwptC9IxlmAr/MtyyRClm/EQJQ9QB75+/wATBw622zLdtOfDIEfu3BzoeYAOo7MwoHp3tDXDYqzicRdFxBbW95bZmfCb8OsCQflJPKNdDKLieEyO1txDqcp9RUMCQ+dTObw2ZI6r5iPdQ3vFSx2AvC1bxDqcl2SGJMnuZ69fTqKAUXdjz4b43hsPZ8O/grV9sxIuNoYPI9YM+0V1dwhOHXbKHEtds3VGQ+GpYPGoc9GIMEfyzzrqRr73l+xfctZAyNo6t/7FHcFwnit4Z2cT6MJCx6sY9DQOIfxWnnlAM82A394qzh1/wyZ18vl1I17d4J94pHnKtXwKrbZSwOvIipYTBm64UQJMCepBj6xFSsjMbjM2aNSeZlon6kVOycjMVPQg+jA/pQSG2MWg8IHUAxcB5KYU6diS3+o0JhsQ1kuqGQTrHY6EH9ajxG4Gdri/ilmHQkDMPZiahatkEZtJAPsRoaY3J9hhgeHpdw1xlBN2yQw3+SfMI20kN/3UHgmm4WU5SCGB/pM69ommXC8QVw98awemm+m/rl9ietBGyAmXQOrQSPxKRofaPoRQN1SZVxbB5L11VEQ5AHv+XQ9KlhsI90pZEBtSAeekj3I/MUw4hYVxdZbnieEttQ2TKX1CyNZgDTXfShMPiCGDD5kgo3ddp+30pA9mCopB1HUfpTLg+AF3PZ0DEZrZ7jlPeRXXrouM7BcoaSByBmY9Jn61VZzIwYSGUgj21FFjTp/AzXH8A1u4SQcrAGfbn02ND8NslmABiZB9G0I+8V9F4iiXLSPlUzOYED1/vWYs4NbeIWB5WmOxH+aVz4+oU+1Pf0Pcn0vhpU7Wx6+A8JLQ1Yi4eXUH9QKuxIbIQQqgiCWYc6bMknlPKaCtcGSZu5nPfb2AqrspQpbAKq9xINzfeNf9qbcK4YlpGuCWuaaneNZj7VIYYL8qBRttTTBqIiqSbfIaV5GcxWPcNq7iOSrJo3Bcf8wm44OwlYP5UfcwjZpUj3FXW8IW+YD6f7U1a2DTYPx6x4yoV1kgE9K0XDrrZbaABbRAVljQrHmkdxJmiuDYC3cV1cQFUmR/m9L+MXAtu8VnTyr/AKjB+xIrPM5Oor9S8UYxU5yV0jKXcAGZsh0Cz3gGDHeNa5MB/wBW2HMwGHRgDP1A1+tEfs7oQx0JTMI3jUfY6EVbwm2CjMv/AFbZDCToU2YR2n6E9K3tniXYls3rli5Kkq6EwRuDsamuPebsgEXlhhGm4IgcoIEUTir2Y7QYhu5Gn9vvVF3DkJm/mykdNJB99fpRZnv2NLYwNmxYF2y0K4+ZoJAYBWBG0o4VvvWFxKFmbOxbMRng/NG3YwNjWj4ng28Fbtsxh2IOQEwrkQ2n+nf0ovBcEtYm1ae2fDYTbuLvLxKNqdm0B7xTs1bk3SBn+HcJaxOHeA+ExCZZJ1RmEBjr1110Bz9BQXwvw1bWP/Y8TBVbxNtjsLgBieRDaAjqBXty1dbDON1sPLW/xDMYLbfLIAPQmaV2rgDq5mQwbUnWDO+9Mfi0+Ar/AIpuwuWcOVBFlWyvMtlJgKemTKR30OnNF8WXfHs4bFAHxHU2b8bF7UANpsWQgx2ptx+2njuwbOrnxAZkw/mgnqJg+lW4TAn9kuSAbVy4qzOtu4DKswjQFSw7+1Ifi7tUfPlZlMgkHtoa3vBsSRYucPxI8QGyb+GZTMjIXyqTvOpHQhh0pRxDgJt3HtuPMjEH25jsdxXii4pssra4czb0+XzZo7ieR5E0DWaPDDfhL46OEw/gm0lwBiylgCQDBjbaZPvXUoXgVy4WZEMFifKNASZgdta6g2WVVx6DrCvqGMhZAnod6igOaANZj3FXlwEZDrOUjsVkfcE/aoWRsO+9I8vY8sMQGKgg7eszI/zpV963oGWZaNANjAn86sUlVIOpYA+hn/8AYe9OvhC5mxPhsAFv23twORyyD9VFBSVtIz3iAieYohroK253VSp9OX5/auxeFh2G2p/uKjisGFHMtAIPIggEaUWTTVoimKIGWdDv/ntRN5plhyyj2I0+kAe9CLayuTBy66Hv/aiM2g9pHWNqLDjYMw10ql1Z+dMw7wdf/GT7dqDtXgI070bjOGXAA9uCNYynXKyhtfZyvfWlb2YYjly/t+lOypKqGli+PDIgSjZgOobQ/QhfqaPxhRWQgylxQyk7gHcHuDI9qSYWwTOU6weY2gk79hR1+2WQXFOmVUuAcjyMdGyAz1oGuC200hk3gz6cv7VU9mQsrMHMGHY8+lFW8PCLfUkgzbuj+Ex5T6GJ9QapbEllE6S2Wawnj3tI9bpuqSx6Jvj9i20s0wtqKXI0SOYoi3d5UKSTO3G7VksQRyrsHiVQQx9ag6cjUbHDk1IXfU9/Wqt9hqu4bauByChBB5URhMWCKFshV+WB6VQ+jSux3FOTaVijV0bf4evKUuaSYOnURWX+JHXw1XKUYmSTOoXaB66e1H/Dt4ByHMIVOYzGkVTxK0f2s274/dliqljOUuNGn1APT5qErdnN1GTRBwX4hRw6+bttrNwgFZe255GPMp7MNfUd6FwNzwL4LiV2ZTElWGVtucE1LE21BKuTnByv000mfTQjajsFgBdKW3kMQUUkaj8S+oIzD1qrPKSb+ZPimCtor2jAdGm24Gj221AJ69DSV7DBRmkKw0jWYMfatFw+42a5ZvDMip4Z5HQlkM+uk9wOlWfsvh+JkKuLT5wp1JRgPsRofSlZppvdCe1ismFuINQ58oInzSMwPTQKwP8ALVfAbTuz2VYWzcHkJ2DDUAdzqPpXuJuKC/h+a2GEN6yVkdYkes0IuKggjQjUHuNqNybSaPMVjbovXHPlZpVwBpqIYQaEW2hHmGvL/ejuI4vxrmciGIGaObczHKelBXFjemm0Z9y23wMMhcDSSJ7gSR20M94NEWuG3Ew1xrTqyOMtxIn5WBB7EaGehPQ00+GOIqlu9af5SucEDUFRqe8aH0DUXgsWrWRcsIgOlu9b/DrOV/pIPq1XyaqMWvyFnDYxIazeULce2gtXI3KAhZJ5sBE84NZP9jcNkjzTEd5it9wq0rWGssoF2yxI6kEyYI1lSMw7gRuaTnDi9dcvPiOohuRcb7fxcu+nOjS6FKCdF2G+Ebt1FeyIBEMob5XGjKZ1nSfQjfeupZjOK3w3kLpoM0EiWAgn3AGteVP5FXD4ioZV+aYIj/erLNwCNJGx711y+MskCNvcUctgF7lobZcyzvoJ/Ik+1M5VEHI3J9vvRXAuIhLtlxGZLk68xH+x+tVNbJszp0HqpYn7EGhcOAGBI2pDqmG8Sul7rvAEsdN41Ok84qy/ePhorDUaqeqmRr9PtS0JAy6gkqe3SSZnn0orGZkW2lxdQSQREFCdt+TZvrTFTbbJ3bsLG8nT05ifpUb1kgGRljaeun9xVGWQun4iB7H/AHFG4lSq5WGadQQY7Hl2X6UBQRwvHlVQv8vlWdNFlhPWcrnTstAY15ut/DOnpyqgMVHyyNAdehkfrRuKCkhgBBAMTJEkzp6zQU94gy2mOwkcj6kj66H6U04VaEOj5gGCAgdCwhvQUPbDAMANBHrqZHtp96ttksMhmQpggdNY9KQRpMmtl7KNI+YlYkaFYMx01/OoXjmUGBAie5Kjb0gz0mi0uhrAB+bOZPXb7w3/AI1ZbwRS2MpDFs2aY8rW9ee4gz/6plVfBVxOz4d1gJgNGpnkDv714pESKvPCz+zNdZvMLkRqZkDoNJ1150qN2OWnSuTLtM9zpPexFWLxN4aKB66/pQypebU3QD6N/emOadZiicOwjQA04ys6VLT2Eo4exj98xP8AKAB9TrTu1byqNSes1Lyk9PaicFhhccKflAJMdgT+laPgzcrZ4bp8MqJzOAoH8sz06j6TXX8Xcvoxc6oFAY9F0MnrrP1prhcEwZmklluQViBkMkCCBvGWY6VBMAlgMXLFGaQChIjUa+qkjnWkVSPIzNzlfYS2rBVvPp0I5enP7UTwq8xuhVeWIOp3kCRBM6ggETzFPkwy4nDpkJUk5CR5fMJMaaajbrNZjieD/ZnUq7eWGVgvMHmT0P6daoxcdNPsWYq7e8e9cjzoP3gmY1CnQ8s0Ee1UWeLFLwuDMo2gnUpOx9uZ7Udc4krXzdcDI4y+UboVykHuNDr/AAikdy6yoEaZk/Qx+opbEt1wwm7fUXHAEW3BjT3BHYNGnTShbA2LCVkBo39vaagLpgKKMu2XtqrCSrrOYbb6g9CCKCSnH4c2rkHVdCCOanUfap4zBlBBGobLm5MCJBB2mD9CO9e47iJdUzQcoyz110/tUl4oWRrbCRkAHYofKfoSvpFAbblacJY+HDLFw5QeQMxBPL/cdanw3FthruaPlOV06jZlP396u4FxXISrbbrOwYdezCVPseVXfEiK19HOi3YJjQxoCT/MDM/zBuoobRaVLUinHsz3br2CbltIIbYgNoveQfL60Ph8XMSYNO+DYLwLt2yVDu9sm2dQLiwQyxyIOvXyntWPu3ouNn8pkzpsZ109auM2hSTW48v3czEsZJ1Jiuo7hXC0v2UcXhZMQytrJ/iHYgj3murTxUHhzfYzPCkW6y2zszRI5EiB94ntNFYu7luq8RCrp2AiPzFCcNTXKDBZGZfVQdPtVzYl7rkn8eumwkk/mTWBC4I2sWAlxTuWDL0kTI9wftQ9xyDHMDf2riQRm7/mTUmedx0+1Il2wmxbDKSdwo27NB+gIPsaJbz2wLhYm2SZH8LAaf8Ad+dVEjKpBIaCIA9ec9DV9/D+GQ5YlLtttB+vcMFP0plgbuY8o0zSOxAk/wCdqnbW48QySzBFQk5vMdxpECetQs22SRGcyNPqNPrVuGlSDlEruGJGvsQfpSJo8t3M0kjSRrHMDl7zRdjMwzKmq8/Q6URYtkWWVoloPl1gnVT9Mw9xU7F8KR/DI0AnpI30/OnZegpvWjIhSA8gA6bQftMfSp3bTMoCIc25YD/5bRqPvUeK4qGNtF2aSY2OoIERuIJPaq7PxGyGCNB0M79d9awyZmnUUe50nsWWaGuTq+3ei1uFqpTMxBIGbrm6cxG3tTDhnElS7eZGLMlrNZL/AImCjWNNhMDfSlmL+K7VyFyEEa5jH00rK8QxctnU/i/3FYSzWuT2ul9j4sbpwp1y9/6/9Nzjsa98A3GLaaa7UmTXQ70NwbimbysfNy7/AO9GG3BmtZVKKaPPzY5YcjhIpYFTUkc7qPzprgbeZbinmkj1XzflmqFrCis4wfYy8TzKsHbY84FaP4ethroQ6SrKPUqQKX2liicFeCXA3Qg/eumMKRhKTbNBctC1hncrLglVgwQpJIE9pI9qVYrhSeDntuGDeZS8ZgNiC0RAPaRTXD8ct3C9t4DFCY5b+X3kmsvfxxQXVnyg5gO7DKfrH+TSctPB24uiXVK5Knd35p/2PuE4RrdwogDWbig/Msjod9x1HekvH8Ywdg6MgYSwIgF4glexgGqMD8RNkAUjMkmZ/B09QST6GnvDviqxiF8LEgEHmf8AJojlT7mfVex80IvQtkZFcNKA5nIIIGkiRy9Y151PhOHDXVRzKydTMiQYPpMEjtWk47wsWpWSbV0g233y3BtOo3E6jr2rMY5WtqGI2fLOkDTUad9RV8Hgyhpe4ywHAQ6v4hystwKRA0HU+uv0ojh1q1nu4a5mhTmDHcR84BP8up/pofHYg5S6HOL9kEzv30Gkq6n70r//AJIm8txzBkSQBrAgmOcjfrrSjKynUXsgjimASy5tsgOvlPIg/wCTVDWQqZspCyJXpIlW9CJE+tH4u9kuA3Wz28vhtA2U6qVP3B7dCKEw11WAs3LmXWFuRoVJkBh0mD2k0aUS/JAdvBB9hpmC6nSW2n+9UIVQwzTlMFGnQg6jtzBjvT1rK2b0XARbuKA4GynXQHqrAj0oLEW1vXWtsALjHNauDQOcuk/1x7MeWtPSS1QfiEZ2drbmDb/aMMfxKyHM6qf4vmB6kA1l+JX1vMbwWD5fF21czLCOTET6k0ZwLixw92252QkxuCrfOI5GNR1iKs4xgVsXLjWcrW3Go5DN5h7HdT7bimEt1YlFzoCPSvKkGJrqh2Smi7xgrDJpB0nlOhry1III0jl968tYcFQR80HfqGH/AMTVXjQTH17RWpjTL7fzZNNatzEMAwEDTTtzoF8SCZMsT7f+/tRti8oYE/Kya9tx+YpD0hF+8oEBpHXX+1W3Ja02oKIZUcwWA19wse1UW7YIUkaCZB6/+jt2qy3bI8oAi5AYdgZFDZcY+Z6mJLSEBzf5+k1O5cJHlBBEzOkxz+/2qF/DlY1gdPtTDA4M3S0nKQoEDfWY+8A/1VG5oo2SsYgm2oKltSWMkgxrOus7DXl66B38WRbdhA1AHUb6D661bh2K28oOrNymBGjA9oyn2pfxeAwQbDza77Dccp3jcbGpnLSjt6HB42eMO30F2I4gxJ11gAn2A+8UO97lpr2qp/m7EVWzeUdR+lebKbZ+iY8UY7JF2KIbYR2+5/2obwxJHXapO3P3r0jT/Pb+1SnbNdNKim2CDGxG3+1PeHcZI8t0SP4hv7jn7UnADb6H9akrEaH61rCTjwc+fpseeOma/lfI3eD1hrbehH0NEW1jesNhMW9szbYj8j6im9r4kY6XEB7qY+xmuqOWPc8DP7IzJ3DdfozTjWrCFVSzmFG5rMH4hA+W2Se50+1K8XxG5eP7xtOQGi/53NVLPFLYjB7HzTl7/ur1/I0OF4qq3RdUTmnflBiPWAPrVfFcYDmj8XL0E/rSS2cu/wBJ/wAiovdBJIPbX6msHN1ufQ4+njFprsq/g6ziTbcMNx1210II9DXgvQB/k0Pc3mRy/Oq3aSJMa1zp1Z2ySbRuvh3jxvLcw+IYm3kJU81yayD2ia7EqD4yuJIyklj5TlYANK6wVJ1HesnwW+RcQjmcv/d5TPsa1ty6BazKBFuFyzr4TAaTM+Utp2Zehrq6fK7pnyXt72corxoKvNf5/nJDA2LiwrKRbKsbeoJyltSCN9ROnrzqfGuG5wlxFAJBFxRoAUXMSO2XzehFMOGYlDZVQmhufuX5eJHnQzqocR2lqjhroLgH5xoO+WSvsy5kPotdGyn8/ofMabhQoxGXJYDMRblrNxp2Ycjp8vyuO0DlNKsSjKCHgMhgj3j3g/mKbcSw3iLcdGLJKl0IGY+HK5jP4srLJGh83SkmIxPiwmpJfysxH4hEMZ6ga+p02rSjGRoMPxnxMOfEhkRlVo+YKRAPchhIPZgfmFAWUQIbjsSquULCQbYOq3FHY+aI2D6SKXcLveCWDCQVKuh5zt7hgD7VoMBZXJmnMty15lI3Kg5h6g6RzUnmRQOL1PcScYtsuZ2QKwY58vyMGMq6anQz+XUVAYC8UZgsRbW6ACPMjcxG/tsdDqaKuZULqoLWXQQJnKrSVAB/hMiO3pXljH+HYUBouWXzWT/K/wA6Ec1Ohju3WgVR7iEXjyrqvxuKtF5tJkU65D+EncD+Wdp5V1OiLXkeuN423AHKaOyhzd2XMubbc6E/+WnSk9tyq6mCYKn0mmXD3Wcx80hjE66CdvY/SlZEeQbwF5bgSO+hP5UXbsBmH8w07Ejl/qobDvzUCOU8v0ovDwGk+Yjr160gTK4JKidxoKOVciqx/ENOsgwR686gLRkDmw36a7CrsVaLIQW0V9uhIg/XLUM1iilbrOVgajv01n9aMwOOCO2hywwEbzy+hg+1C4RAro317iYb7GuNtczAaxu3X/DSV8lrYNwGJK3szDSZP+vR4H9JPbakOMgPcE5oMA66iTr702weIBkGNQY7QpM/YVm7lwk3D1P6mseolUT3vs/j152/JfX+io7iq7y6mPX/AD2qROxqV/ka88+1QOpkD6VZYGZY9v7VREZh0IPsaswjw3Y1S5DUSU8/Y/3og671Vc0aeR3q1kI3raC5FKUbSvdneHH+3+a1fYuIFYEHMYg8gOfvtVKcqsPaqSrgJK9mR8SB96h407DXrFWk14iz60t2PZHoOk868sEZdZk8x+or0jlXhWFXl60q3H2Kr/XuKHY/nRGJ5fWhkOmtZS5ZonwWYRzGnXT61oTjz4z6DMII5Z0ILMjf6WkdCtZnDvA1ou/ckz1Cj1hQP0qdWnctYo5vdku370bnCYu3at4izeJyeVlIEw8wDA2mInsKlwdLeJCtMXB5M2srm0U/92X6mkfCsZqLhVTKqjzqCU2J7woOvem+EtLYxbAT4d3UejDl31/KvTctUIzR+X9Rh8DqJ4X+FtfwecAw9xlvqElgIBPJgGlTzAZcw9QOdIdJkjXn37+taLDcTuYfF3mddHZlcJpJOxHQ5tfrSriym3dZRDKYbNHXUEHl1j61td7nE1svgF8cwIvxirUCbea4IiHUhXIA5aqxHIGlDXr1i2LYKkXAl1GB1RueX6ZT3UdBTfgmOYXXU2/LOzci6wwjoyyPXJXuAcNh86D95h7rOgI3QEZl9CPNH9dMpruhbwnANiHvBWys6sUAEDOPMFI6GCB0MdaRvZvqguNESRvqCORHLeaeYxTYxE2X8ph7ev4WErr1Gg9RQ63s/ihzJfza/wD1AZ25ZpI9xQqJ2ezRnbuKE/Ly6V1NL2Ck8x2g11PYWkmt0EqXGdR/arP2Xyh1EAEgAb/WuWwgC5zAPTv1qWN0uQD5BMDtuKXzMewZi8GubyaKwBgbAESI9oqrD2SHKkZtdPbqelUtnZd5gAD0ppwjF/vrc6KSVYnnnGUz1Amfaj4FqpMv4i2R7dyAJABHQxr9yw9qHd9HLfLcBCkdVMj6/qK94vh2e4IjaX12K6NHtqTXlpwUKn+PMv0jblstZu7o14ZVIXKG0PMVfYvDKV5kR6kGR+opecO2pJGm/wDb/OlW27ZCyTMnb+3+dKlWhFqWYkjUqxHqCINZoHVv851psHfySWGwb3BX/esta3rl6l7JH1P2cW85fL6lht6CPpUVad+W47c69nT0Ne3VnzDeuU+so7E2AWGoUFSCT/LqPeKrOD5q4MddN/cj71PCsr3LYuTkzLMHlsfTTSanh7VlQjwwGYz5yflYfhOjaGPeuiEYyTPJ6jPlxSSXBHD2mLIrqRm0BI0jqDsdprR2+BZrRcPqCQFyxsSCCZ9DP8w9/W+IUvEWltMoUZgWIkEgaBQNxJH1qzDO9vD3DOpuC4sEBiraMCQZPmVDPSB2rpjGMYeZ50+ryzzqS2aX7v8AoTPYjQz/AOjUjb0kCRGv+de9euS2pDDYtM6EgbmOZ/OqL5yGZ0KkTH+CaiSpWe1iz60k+SsmvEbWhxeiiMZYa3lLCMwkehAI1HVSD71gpJna6WwXh1GaefKYj6HSmN3Hkwl7K4H4SBmA38p5ExpSLxgU/mBEb15edpEqS2hg7dYM7aVop9kcWaCld8rg8x2HZbmQHPtlI5g7bcj1qxcX4Qy2UDssg3GWRrroDI0J3q7E3hHkXwsyqmbMHK9diSVO3bQxQfFFyqqkjqACOZPMb0tsbZyPJk6iot0l6gFlpOvKj7VstooJO/tFA20j0IBEcpE/aYppw694ZFwGSp25EbEehBI965ZLfc93BNqKa5GXDcOThrrITntuJXqpgTHZoHvVNzE3VCpdVwyyJaZjQge2p9zR2GtlHveGZDBYO+ZWDHXrI17H0o/juKW8im2QXkqQNSYOhHqCD316V6XTJaN+x+ffaKK/105Luov9Uid+8t9ReQ+cFRdB5mIkfQ/XtQXEOIGWS4BmEjMNzzGm28n3NU45Gw1xXEFbgW4V6EyGA7AyPbtVXGMIzg4i15wpGYb6dT25H1rW9MvmeO02tuQkcStmzqQLg8hPMqPlJHOIieUDrXmHQvYutbcg2iCyjmpBWZB1AmD2NC4zh3i2ke0nnWVZQdgq5wepGWRO/lqHBsQbeh0tuCjEH5c2hP0gxzgdKpi37lZwxKLc3VWCHsTqsjkDqAeoNe2sviKcuZc4leZE6j6SK0nB+EtkuWmy6oc07ODtr1RlJ76jnNKLpt2f3Vg5ubXTvPas2+yG8dK2NMZ8OZXIa9lG6KTsh1Xf8uVeU94Tas4ixba+ZdFyZpXzBflJnnBA9q6q0N9zSvJGEsWFcaj8Rj2TMB9mqLrLED8RgD/OVeV1aWcrRZh3I0O8RUBcIMczsf8APSurqiT3RMRhdvlWZt5kCehjf8/WKGJVXEzETXV1TPk37DTB31KgZflUkdyOvtNCYi2C3l2XbvrXldQ90h9irjCm211SZ6Hs2o+xrOzXldXF1P3kfW+wFWGb/wCX0Rdebn1rrRkV1dXKfUXuB3NDH+a0LduAlUlpGaFIGXXeDvMDn0rq6ujBz+R5XtFLSn8R1wLGDLkyDMuZ/E5iBt+tFcOxjZHOshUYSdJM5jA6AggdRXV1dKWy/M8l/wC7/wBV6sLXGBf3h1ny3Fj5gRqJnn8wPIgUj4oSGjNmGhB5kMARPeCPevK6lHdnrZVpx2vj6bo8GFJfKDPlzZj/AAxMxvtyrRMEu4JGAzGw3hy86jVl0HKGcdsq11dWeOKT+d+hrlk5Q1P8On1bT9BLcv6kABeyCN++596pu8RywpGUn5Qu+nVj6x9NK6ur1Okwwljnkkvu/oeD7X6vLhy48GN0p8vv67ellS8QUnScynUH/b6Uxbw7lokgyDEjWNJ0n8v/AHXV1ZdVjhr2VbFdBnyPEnKTbt7sS2TApzwOz4lwJIE6a7bGPvXV1eLI+ri6xv5BvArhysFMHLn/AOwhj9s1d44TNkJ+bMp/hIPL2/TpXV1dnSP3Wj4/7VRrq4td4/VjbjpF1LbCAuTOOsEjMvoGmPfrUvh27kbJE2nlW/pZGbb+kH3FdXV0zVo+bTrIA5zhb/lPlkEjkyzP3B+9GYLhdtb9wOSVhigH4lGuv+kH7V1dUY23FWUvvNeRbi+KG6hy+V7DKyRzSQIPXXLv1NZ3iNwF3KgqpJIXpPKa6urThbCm7KBjTycr21+uldXV1UJJ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https://d36wcktvpv3t5z.cloudfront.net/images/ff551734-57a8-446e-8b1c-f55add0bac71-health-in-rainy-season.gif"/>
          <p:cNvPicPr>
            <a:picLocks noChangeAspect="1" noChangeArrowheads="1"/>
          </p:cNvPicPr>
          <p:nvPr/>
        </p:nvPicPr>
        <p:blipFill>
          <a:blip r:embed="rId2" cstate="print"/>
          <a:srcRect/>
          <a:stretch>
            <a:fillRect/>
          </a:stretch>
        </p:blipFill>
        <p:spPr bwMode="auto">
          <a:xfrm>
            <a:off x="152400" y="1828800"/>
            <a:ext cx="4286250" cy="2847976"/>
          </a:xfrm>
          <a:prstGeom prst="rect">
            <a:avLst/>
          </a:prstGeom>
          <a:noFill/>
        </p:spPr>
      </p:pic>
      <p:pic>
        <p:nvPicPr>
          <p:cNvPr id="26632" name="Picture 8" descr="https://encrypted-tbn1.gstatic.com/images?q=tbn:ANd9GcSU4jnl0gjq9O31bmjOPLszgOBIR74Rkl3LFqz7d2ly7_QCHiNuSQ"/>
          <p:cNvPicPr>
            <a:picLocks noChangeAspect="1" noChangeArrowheads="1"/>
          </p:cNvPicPr>
          <p:nvPr/>
        </p:nvPicPr>
        <p:blipFill>
          <a:blip r:embed="rId3" cstate="print"/>
          <a:srcRect/>
          <a:stretch>
            <a:fillRect/>
          </a:stretch>
        </p:blipFill>
        <p:spPr bwMode="auto">
          <a:xfrm>
            <a:off x="4419600" y="1828800"/>
            <a:ext cx="4574365" cy="2850927"/>
          </a:xfrm>
          <a:prstGeom prst="rect">
            <a:avLst/>
          </a:prstGeom>
          <a:noFill/>
        </p:spPr>
      </p:pic>
      <p:sp>
        <p:nvSpPr>
          <p:cNvPr id="8" name="Right Arrow 7"/>
          <p:cNvSpPr/>
          <p:nvPr/>
        </p:nvSpPr>
        <p:spPr>
          <a:xfrm rot="16039076">
            <a:off x="1728360" y="4320943"/>
            <a:ext cx="1307066" cy="93720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9076">
            <a:off x="6289488" y="4108822"/>
            <a:ext cx="1411406" cy="101197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410200"/>
            <a:ext cx="3429000" cy="954107"/>
          </a:xfrm>
          <a:prstGeom prst="rect">
            <a:avLst/>
          </a:prstGeom>
          <a:noFill/>
        </p:spPr>
        <p:txBody>
          <a:bodyPr wrap="square" rtlCol="0">
            <a:spAutoFit/>
          </a:bodyPr>
          <a:lstStyle/>
          <a:p>
            <a:r>
              <a:rPr lang="en-US" sz="2800" dirty="0" smtClean="0"/>
              <a:t>Problem: The boy is getting wet. </a:t>
            </a:r>
            <a:endParaRPr lang="en-US" sz="2800" dirty="0"/>
          </a:p>
        </p:txBody>
      </p:sp>
      <p:sp>
        <p:nvSpPr>
          <p:cNvPr id="11" name="TextBox 10"/>
          <p:cNvSpPr txBox="1"/>
          <p:nvPr/>
        </p:nvSpPr>
        <p:spPr>
          <a:xfrm>
            <a:off x="5334000" y="5334000"/>
            <a:ext cx="3429000" cy="954107"/>
          </a:xfrm>
          <a:prstGeom prst="rect">
            <a:avLst/>
          </a:prstGeom>
          <a:noFill/>
        </p:spPr>
        <p:txBody>
          <a:bodyPr wrap="square" rtlCol="0">
            <a:spAutoFit/>
          </a:bodyPr>
          <a:lstStyle/>
          <a:p>
            <a:r>
              <a:rPr lang="en-US" sz="2800" dirty="0" smtClean="0"/>
              <a:t>Solution: The boy needs an umbrella.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t>What is the problem? What is the solution? </a:t>
            </a:r>
            <a:endParaRPr lang="en-US" dirty="0"/>
          </a:p>
        </p:txBody>
      </p:sp>
      <p:pic>
        <p:nvPicPr>
          <p:cNvPr id="27650" name="Picture 2" descr="http://www.parenting-garden.com/wp-content/uploads/2011/12/toy-fight1-300x297.jpg"/>
          <p:cNvPicPr>
            <a:picLocks noChangeAspect="1" noChangeArrowheads="1"/>
          </p:cNvPicPr>
          <p:nvPr/>
        </p:nvPicPr>
        <p:blipFill>
          <a:blip r:embed="rId2" cstate="print"/>
          <a:srcRect/>
          <a:stretch>
            <a:fillRect/>
          </a:stretch>
        </p:blipFill>
        <p:spPr bwMode="auto">
          <a:xfrm>
            <a:off x="914400" y="1676400"/>
            <a:ext cx="2857500" cy="2828925"/>
          </a:xfrm>
          <a:prstGeom prst="rect">
            <a:avLst/>
          </a:prstGeom>
          <a:noFill/>
        </p:spPr>
      </p:pic>
      <p:pic>
        <p:nvPicPr>
          <p:cNvPr id="27652" name="Picture 4" descr="http://f.tqn.com/y/stayathomemoms/1/W/2/U/-/-/boys-sharing-toys.jpg"/>
          <p:cNvPicPr>
            <a:picLocks noChangeAspect="1" noChangeArrowheads="1"/>
          </p:cNvPicPr>
          <p:nvPr/>
        </p:nvPicPr>
        <p:blipFill>
          <a:blip r:embed="rId3" cstate="print"/>
          <a:srcRect/>
          <a:stretch>
            <a:fillRect/>
          </a:stretch>
        </p:blipFill>
        <p:spPr bwMode="auto">
          <a:xfrm>
            <a:off x="4724400" y="2057400"/>
            <a:ext cx="3667125" cy="2447926"/>
          </a:xfrm>
          <a:prstGeom prst="rect">
            <a:avLst/>
          </a:prstGeom>
          <a:noFill/>
        </p:spPr>
      </p:pic>
      <p:sp>
        <p:nvSpPr>
          <p:cNvPr id="6" name="Right Arrow 5"/>
          <p:cNvSpPr/>
          <p:nvPr/>
        </p:nvSpPr>
        <p:spPr>
          <a:xfrm rot="16039076">
            <a:off x="1762237" y="4613062"/>
            <a:ext cx="963537" cy="63361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5334000"/>
            <a:ext cx="4267200" cy="1384995"/>
          </a:xfrm>
          <a:prstGeom prst="rect">
            <a:avLst/>
          </a:prstGeom>
          <a:noFill/>
        </p:spPr>
        <p:txBody>
          <a:bodyPr wrap="square" rtlCol="0">
            <a:spAutoFit/>
          </a:bodyPr>
          <a:lstStyle/>
          <a:p>
            <a:r>
              <a:rPr lang="en-US" sz="2800" dirty="0" smtClean="0"/>
              <a:t>Problem: The boys both want to play with the truck. </a:t>
            </a:r>
            <a:endParaRPr lang="en-US" sz="2800" dirty="0"/>
          </a:p>
        </p:txBody>
      </p:sp>
      <p:sp>
        <p:nvSpPr>
          <p:cNvPr id="8" name="Right Arrow 7"/>
          <p:cNvSpPr/>
          <p:nvPr/>
        </p:nvSpPr>
        <p:spPr>
          <a:xfrm rot="16039076">
            <a:off x="6258037" y="4232062"/>
            <a:ext cx="963537" cy="63361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8200" y="4953000"/>
            <a:ext cx="4267200" cy="1384995"/>
          </a:xfrm>
          <a:prstGeom prst="rect">
            <a:avLst/>
          </a:prstGeom>
          <a:noFill/>
        </p:spPr>
        <p:txBody>
          <a:bodyPr wrap="square" rtlCol="0">
            <a:spAutoFit/>
          </a:bodyPr>
          <a:lstStyle/>
          <a:p>
            <a:r>
              <a:rPr lang="en-US" sz="2800" dirty="0" smtClean="0"/>
              <a:t>Solution: The boys can play together and share the truck.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t>What is the problem? What is the solution?</a:t>
            </a:r>
            <a:endParaRPr lang="en-US" dirty="0"/>
          </a:p>
        </p:txBody>
      </p:sp>
      <p:sp>
        <p:nvSpPr>
          <p:cNvPr id="3" name="Content Placeholder 2"/>
          <p:cNvSpPr>
            <a:spLocks noGrp="1"/>
          </p:cNvSpPr>
          <p:nvPr>
            <p:ph sz="quarter" idx="1"/>
          </p:nvPr>
        </p:nvSpPr>
        <p:spPr>
          <a:xfrm>
            <a:off x="381000" y="1447800"/>
            <a:ext cx="8305800" cy="4572000"/>
          </a:xfrm>
        </p:spPr>
        <p:txBody>
          <a:bodyPr/>
          <a:lstStyle/>
          <a:p>
            <a:pPr marL="514350" indent="-514350">
              <a:buNone/>
            </a:pPr>
            <a:r>
              <a:rPr lang="en-US" dirty="0" smtClean="0"/>
              <a:t>1.   Ms. White sees Toby not doing his work.  She tells him to move his clip. </a:t>
            </a:r>
          </a:p>
          <a:p>
            <a:pPr marL="514350" indent="-514350">
              <a:buNone/>
            </a:pPr>
            <a:r>
              <a:rPr lang="en-US" dirty="0" smtClean="0"/>
              <a:t> </a:t>
            </a:r>
          </a:p>
          <a:p>
            <a:pPr marL="514350" indent="-514350">
              <a:buNone/>
            </a:pPr>
            <a:r>
              <a:rPr lang="en-US" dirty="0" smtClean="0"/>
              <a:t>	What is Ms. White’s problem? </a:t>
            </a:r>
          </a:p>
          <a:p>
            <a:pPr marL="514350" indent="-514350">
              <a:buNone/>
            </a:pPr>
            <a:endParaRPr lang="en-US" dirty="0" smtClean="0"/>
          </a:p>
          <a:p>
            <a:pPr marL="514350" indent="-514350">
              <a:buNone/>
            </a:pPr>
            <a:r>
              <a:rPr lang="en-US" dirty="0" smtClean="0"/>
              <a:t>	What is Ms. White’s solution? </a:t>
            </a:r>
          </a:p>
          <a:p>
            <a:pPr marL="514350" indent="-514350">
              <a:buNone/>
            </a:pPr>
            <a:endParaRPr lang="en-US" dirty="0" smtClean="0"/>
          </a:p>
          <a:p>
            <a:pPr marL="514350" indent="-514350">
              <a:buNone/>
            </a:pPr>
            <a:endParaRPr lang="en-US" dirty="0" smtClean="0"/>
          </a:p>
        </p:txBody>
      </p:sp>
      <p:sp>
        <p:nvSpPr>
          <p:cNvPr id="4" name="TextBox 3"/>
          <p:cNvSpPr txBox="1"/>
          <p:nvPr/>
        </p:nvSpPr>
        <p:spPr>
          <a:xfrm>
            <a:off x="838200" y="3276600"/>
            <a:ext cx="7296293" cy="492443"/>
          </a:xfrm>
          <a:prstGeom prst="rect">
            <a:avLst/>
          </a:prstGeom>
          <a:noFill/>
        </p:spPr>
        <p:txBody>
          <a:bodyPr wrap="none" rtlCol="0">
            <a:spAutoFit/>
          </a:bodyPr>
          <a:lstStyle/>
          <a:p>
            <a:r>
              <a:rPr lang="en-US" sz="2600" dirty="0" smtClean="0">
                <a:solidFill>
                  <a:srgbClr val="0070C0"/>
                </a:solidFill>
              </a:rPr>
              <a:t>Ms. White’s problem is Toby not doing his work. </a:t>
            </a:r>
            <a:endParaRPr lang="en-US" sz="2600" dirty="0">
              <a:solidFill>
                <a:srgbClr val="0070C0"/>
              </a:solidFill>
            </a:endParaRPr>
          </a:p>
        </p:txBody>
      </p:sp>
      <p:sp>
        <p:nvSpPr>
          <p:cNvPr id="5" name="TextBox 4"/>
          <p:cNvSpPr txBox="1"/>
          <p:nvPr/>
        </p:nvSpPr>
        <p:spPr>
          <a:xfrm>
            <a:off x="838200" y="4191000"/>
            <a:ext cx="7575215" cy="492443"/>
          </a:xfrm>
          <a:prstGeom prst="rect">
            <a:avLst/>
          </a:prstGeom>
          <a:noFill/>
        </p:spPr>
        <p:txBody>
          <a:bodyPr wrap="none" rtlCol="0">
            <a:spAutoFit/>
          </a:bodyPr>
          <a:lstStyle/>
          <a:p>
            <a:r>
              <a:rPr lang="en-US" sz="2600" dirty="0" smtClean="0">
                <a:solidFill>
                  <a:srgbClr val="0070C0"/>
                </a:solidFill>
              </a:rPr>
              <a:t>Ms. White’s solution is to have Toby move his clip.</a:t>
            </a:r>
            <a:endParaRPr lang="en-US" sz="2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t>What is the problem? What is the solution?</a:t>
            </a:r>
            <a:endParaRPr lang="en-US" dirty="0"/>
          </a:p>
        </p:txBody>
      </p:sp>
      <p:sp>
        <p:nvSpPr>
          <p:cNvPr id="3" name="Content Placeholder 2"/>
          <p:cNvSpPr>
            <a:spLocks noGrp="1"/>
          </p:cNvSpPr>
          <p:nvPr>
            <p:ph sz="quarter" idx="1"/>
          </p:nvPr>
        </p:nvSpPr>
        <p:spPr/>
        <p:txBody>
          <a:bodyPr/>
          <a:lstStyle/>
          <a:p>
            <a:pPr marL="514350" indent="-514350">
              <a:buNone/>
            </a:pPr>
            <a:r>
              <a:rPr lang="en-US" dirty="0" smtClean="0"/>
              <a:t>2.   Sofia wants chocolate ice cream.  When she gets to the store there is no more chocolate ice cream.  </a:t>
            </a:r>
          </a:p>
          <a:p>
            <a:pPr marL="514350" indent="-514350">
              <a:buAutoNum type="arabicPeriod" startAt="2"/>
            </a:pPr>
            <a:endParaRPr lang="en-US" dirty="0" smtClean="0"/>
          </a:p>
          <a:p>
            <a:pPr marL="514350" indent="-514350">
              <a:buNone/>
            </a:pPr>
            <a:r>
              <a:rPr lang="en-US" dirty="0" smtClean="0"/>
              <a:t>	What is Sofia’s problem?</a:t>
            </a:r>
          </a:p>
          <a:p>
            <a:pPr marL="514350" indent="-514350">
              <a:buNone/>
            </a:pPr>
            <a:endParaRPr lang="en-US" dirty="0" smtClean="0"/>
          </a:p>
          <a:p>
            <a:pPr marL="514350" indent="-514350">
              <a:buNone/>
            </a:pPr>
            <a:r>
              <a:rPr lang="en-US" dirty="0" smtClean="0"/>
              <a:t>	How can Sofia do to solve her problem? </a:t>
            </a:r>
            <a:endParaRPr lang="en-US" dirty="0"/>
          </a:p>
        </p:txBody>
      </p:sp>
      <p:sp>
        <p:nvSpPr>
          <p:cNvPr id="4" name="TextBox 3"/>
          <p:cNvSpPr txBox="1"/>
          <p:nvPr/>
        </p:nvSpPr>
        <p:spPr>
          <a:xfrm>
            <a:off x="1447800" y="3657600"/>
            <a:ext cx="5955476" cy="492443"/>
          </a:xfrm>
          <a:prstGeom prst="rect">
            <a:avLst/>
          </a:prstGeom>
          <a:noFill/>
        </p:spPr>
        <p:txBody>
          <a:bodyPr wrap="none" rtlCol="0">
            <a:spAutoFit/>
          </a:bodyPr>
          <a:lstStyle/>
          <a:p>
            <a:r>
              <a:rPr lang="en-US" sz="2600" dirty="0" smtClean="0">
                <a:solidFill>
                  <a:srgbClr val="0070C0"/>
                </a:solidFill>
              </a:rPr>
              <a:t>There is no more chocolate ice cream. </a:t>
            </a:r>
            <a:endParaRPr lang="en-US" sz="2600" dirty="0">
              <a:solidFill>
                <a:srgbClr val="0070C0"/>
              </a:solidFill>
            </a:endParaRPr>
          </a:p>
        </p:txBody>
      </p:sp>
      <p:sp>
        <p:nvSpPr>
          <p:cNvPr id="5" name="TextBox 4"/>
          <p:cNvSpPr txBox="1"/>
          <p:nvPr/>
        </p:nvSpPr>
        <p:spPr>
          <a:xfrm>
            <a:off x="1447801" y="4648200"/>
            <a:ext cx="6934200" cy="892552"/>
          </a:xfrm>
          <a:prstGeom prst="rect">
            <a:avLst/>
          </a:prstGeom>
          <a:noFill/>
        </p:spPr>
        <p:txBody>
          <a:bodyPr wrap="square" rtlCol="0">
            <a:spAutoFit/>
          </a:bodyPr>
          <a:lstStyle/>
          <a:p>
            <a:r>
              <a:rPr lang="en-US" sz="2600" dirty="0" smtClean="0">
                <a:solidFill>
                  <a:srgbClr val="0070C0"/>
                </a:solidFill>
              </a:rPr>
              <a:t>One solution is Sofia could get a different flavor of ice cream. </a:t>
            </a:r>
            <a:endParaRPr lang="en-US" sz="2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Turn to a partner and talk. </a:t>
            </a:r>
            <a:endParaRPr lang="en-US" sz="4800" dirty="0"/>
          </a:p>
        </p:txBody>
      </p:sp>
      <p:sp>
        <p:nvSpPr>
          <p:cNvPr id="3" name="Content Placeholder 2"/>
          <p:cNvSpPr>
            <a:spLocks noGrp="1"/>
          </p:cNvSpPr>
          <p:nvPr>
            <p:ph sz="quarter" idx="1"/>
          </p:nvPr>
        </p:nvSpPr>
        <p:spPr/>
        <p:txBody>
          <a:bodyPr/>
          <a:lstStyle/>
          <a:p>
            <a:r>
              <a:rPr lang="en-US" sz="4000" dirty="0" smtClean="0"/>
              <a:t>What is a problem?</a:t>
            </a:r>
          </a:p>
          <a:p>
            <a:r>
              <a:rPr lang="en-US" sz="4000" dirty="0" smtClean="0"/>
              <a:t>What is a solution?</a:t>
            </a:r>
          </a:p>
          <a:p>
            <a:r>
              <a:rPr lang="en-US" sz="4000" dirty="0" smtClean="0"/>
              <a:t>Why do we need solutions?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Sequence</a:t>
            </a:r>
            <a:endParaRPr lang="en-US" sz="8000" dirty="0"/>
          </a:p>
        </p:txBody>
      </p:sp>
      <p:sp>
        <p:nvSpPr>
          <p:cNvPr id="4" name="TextBox 3"/>
          <p:cNvSpPr txBox="1"/>
          <p:nvPr/>
        </p:nvSpPr>
        <p:spPr>
          <a:xfrm>
            <a:off x="381000" y="1371600"/>
            <a:ext cx="8341771" cy="954107"/>
          </a:xfrm>
          <a:prstGeom prst="rect">
            <a:avLst/>
          </a:prstGeom>
          <a:noFill/>
        </p:spPr>
        <p:txBody>
          <a:bodyPr wrap="none" rtlCol="0">
            <a:spAutoFit/>
          </a:bodyPr>
          <a:lstStyle/>
          <a:p>
            <a:r>
              <a:rPr lang="en-US" sz="2800" dirty="0" smtClean="0"/>
              <a:t>Sequence is when you put events or steps in order.</a:t>
            </a:r>
          </a:p>
          <a:p>
            <a:r>
              <a:rPr lang="en-US" sz="2800" dirty="0" smtClean="0"/>
              <a:t>You can use words like first, next, then, and finally.  </a:t>
            </a:r>
            <a:endParaRPr lang="en-US" sz="2800" dirty="0"/>
          </a:p>
        </p:txBody>
      </p:sp>
      <p:pic>
        <p:nvPicPr>
          <p:cNvPr id="28674" name="Picture 2" descr="http://1.bp.blogspot.com/-kVLS7l2YLQc/TsXhs2uKiGI/AAAAAAAABus/q_yVsKWPn_I/s1600/sequence2.jpg"/>
          <p:cNvPicPr>
            <a:picLocks noChangeAspect="1" noChangeArrowheads="1"/>
          </p:cNvPicPr>
          <p:nvPr/>
        </p:nvPicPr>
        <p:blipFill>
          <a:blip r:embed="rId2" cstate="print"/>
          <a:srcRect/>
          <a:stretch>
            <a:fillRect/>
          </a:stretch>
        </p:blipFill>
        <p:spPr bwMode="auto">
          <a:xfrm>
            <a:off x="2667000" y="2286000"/>
            <a:ext cx="3352800" cy="3352800"/>
          </a:xfrm>
          <a:prstGeom prst="rect">
            <a:avLst/>
          </a:prstGeom>
          <a:noFill/>
        </p:spPr>
      </p:pic>
      <p:sp>
        <p:nvSpPr>
          <p:cNvPr id="6" name="Right Arrow 5"/>
          <p:cNvSpPr/>
          <p:nvPr/>
        </p:nvSpPr>
        <p:spPr>
          <a:xfrm rot="19055509">
            <a:off x="2016623" y="4609924"/>
            <a:ext cx="978408"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4800600"/>
            <a:ext cx="2286000" cy="830997"/>
          </a:xfrm>
          <a:prstGeom prst="rect">
            <a:avLst/>
          </a:prstGeom>
          <a:noFill/>
        </p:spPr>
        <p:txBody>
          <a:bodyPr wrap="square" rtlCol="0">
            <a:spAutoFit/>
          </a:bodyPr>
          <a:lstStyle/>
          <a:p>
            <a:r>
              <a:rPr lang="en-US" sz="2400" dirty="0" smtClean="0"/>
              <a:t>First, the girl got an orange. </a:t>
            </a:r>
            <a:endParaRPr lang="en-US" sz="2400" dirty="0"/>
          </a:p>
        </p:txBody>
      </p:sp>
      <p:sp>
        <p:nvSpPr>
          <p:cNvPr id="8" name="Right Arrow 7"/>
          <p:cNvSpPr/>
          <p:nvPr/>
        </p:nvSpPr>
        <p:spPr>
          <a:xfrm rot="15714577">
            <a:off x="3934348" y="5152922"/>
            <a:ext cx="978408"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5867400"/>
            <a:ext cx="3124200" cy="830997"/>
          </a:xfrm>
          <a:prstGeom prst="rect">
            <a:avLst/>
          </a:prstGeom>
          <a:noFill/>
        </p:spPr>
        <p:txBody>
          <a:bodyPr wrap="square" rtlCol="0">
            <a:spAutoFit/>
          </a:bodyPr>
          <a:lstStyle/>
          <a:p>
            <a:r>
              <a:rPr lang="en-US" sz="2400" dirty="0" smtClean="0"/>
              <a:t>Then, the girl cut her orange into pieces. </a:t>
            </a:r>
            <a:endParaRPr lang="en-US" sz="2400" dirty="0"/>
          </a:p>
        </p:txBody>
      </p:sp>
      <p:sp>
        <p:nvSpPr>
          <p:cNvPr id="10" name="Right Arrow 9"/>
          <p:cNvSpPr/>
          <p:nvPr/>
        </p:nvSpPr>
        <p:spPr>
          <a:xfrm rot="12902233">
            <a:off x="5536862" y="4275543"/>
            <a:ext cx="978408"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00800" y="4800600"/>
            <a:ext cx="2286000" cy="830997"/>
          </a:xfrm>
          <a:prstGeom prst="rect">
            <a:avLst/>
          </a:prstGeom>
          <a:noFill/>
        </p:spPr>
        <p:txBody>
          <a:bodyPr wrap="square" rtlCol="0">
            <a:spAutoFit/>
          </a:bodyPr>
          <a:lstStyle/>
          <a:p>
            <a:r>
              <a:rPr lang="en-US" sz="2400" dirty="0" smtClean="0"/>
              <a:t>Finally, the girl ate her orange.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5400" dirty="0" smtClean="0"/>
              <a:t>Sequence these pictures.  </a:t>
            </a:r>
            <a:endParaRPr lang="en-US" sz="5400" dirty="0"/>
          </a:p>
        </p:txBody>
      </p:sp>
      <p:pic>
        <p:nvPicPr>
          <p:cNvPr id="32772" name="Picture 4" descr="https://lh6.googleusercontent.com/-2KF4vPraUsM/TX-M9XsJEdI/AAAAAAAADV0/CYRl5fobTNI/s1600/Sequence+of+events.jpg"/>
          <p:cNvPicPr>
            <a:picLocks noChangeAspect="1" noChangeArrowheads="1"/>
          </p:cNvPicPr>
          <p:nvPr/>
        </p:nvPicPr>
        <p:blipFill>
          <a:blip r:embed="rId2" cstate="print"/>
          <a:srcRect/>
          <a:stretch>
            <a:fillRect/>
          </a:stretch>
        </p:blipFill>
        <p:spPr bwMode="auto">
          <a:xfrm>
            <a:off x="990600" y="1600200"/>
            <a:ext cx="7391400" cy="4619625"/>
          </a:xfrm>
          <a:prstGeom prst="rect">
            <a:avLst/>
          </a:prstGeom>
          <a:noFill/>
        </p:spPr>
      </p:pic>
      <p:sp>
        <p:nvSpPr>
          <p:cNvPr id="7" name="TextBox 6"/>
          <p:cNvSpPr txBox="1"/>
          <p:nvPr/>
        </p:nvSpPr>
        <p:spPr>
          <a:xfrm>
            <a:off x="1143000" y="1752600"/>
            <a:ext cx="609600" cy="646331"/>
          </a:xfrm>
          <a:prstGeom prst="rect">
            <a:avLst/>
          </a:prstGeom>
          <a:solidFill>
            <a:schemeClr val="bg1"/>
          </a:solidFill>
        </p:spPr>
        <p:txBody>
          <a:bodyPr wrap="square" rtlCol="0">
            <a:spAutoFit/>
          </a:bodyPr>
          <a:lstStyle/>
          <a:p>
            <a:pPr algn="ctr"/>
            <a:r>
              <a:rPr lang="en-US" sz="3600" b="1" dirty="0" smtClean="0"/>
              <a:t>1</a:t>
            </a:r>
            <a:endParaRPr lang="en-US" sz="3600" b="1" dirty="0"/>
          </a:p>
        </p:txBody>
      </p:sp>
      <p:sp>
        <p:nvSpPr>
          <p:cNvPr id="8" name="TextBox 7"/>
          <p:cNvSpPr txBox="1"/>
          <p:nvPr/>
        </p:nvSpPr>
        <p:spPr>
          <a:xfrm>
            <a:off x="1143000" y="3962400"/>
            <a:ext cx="609600" cy="646331"/>
          </a:xfrm>
          <a:prstGeom prst="rect">
            <a:avLst/>
          </a:prstGeom>
          <a:solidFill>
            <a:schemeClr val="bg1"/>
          </a:solidFill>
        </p:spPr>
        <p:txBody>
          <a:bodyPr wrap="square" rtlCol="0">
            <a:spAutoFit/>
          </a:bodyPr>
          <a:lstStyle/>
          <a:p>
            <a:pPr algn="ctr"/>
            <a:r>
              <a:rPr lang="en-US" sz="3600" b="1" dirty="0" smtClean="0"/>
              <a:t>2</a:t>
            </a:r>
            <a:endParaRPr lang="en-US" sz="3600" b="1" dirty="0"/>
          </a:p>
        </p:txBody>
      </p:sp>
      <p:sp>
        <p:nvSpPr>
          <p:cNvPr id="9" name="TextBox 8"/>
          <p:cNvSpPr txBox="1"/>
          <p:nvPr/>
        </p:nvSpPr>
        <p:spPr>
          <a:xfrm>
            <a:off x="4800600" y="1752600"/>
            <a:ext cx="609600" cy="646331"/>
          </a:xfrm>
          <a:prstGeom prst="rect">
            <a:avLst/>
          </a:prstGeom>
          <a:solidFill>
            <a:schemeClr val="bg1"/>
          </a:solidFill>
        </p:spPr>
        <p:txBody>
          <a:bodyPr wrap="square" rtlCol="0">
            <a:spAutoFit/>
          </a:bodyPr>
          <a:lstStyle/>
          <a:p>
            <a:pPr algn="ctr"/>
            <a:r>
              <a:rPr lang="en-US" sz="3600" b="1" dirty="0" smtClean="0"/>
              <a:t>3</a:t>
            </a:r>
            <a:endParaRPr lang="en-US" sz="3600" b="1" dirty="0"/>
          </a:p>
        </p:txBody>
      </p:sp>
      <p:sp>
        <p:nvSpPr>
          <p:cNvPr id="10" name="TextBox 9"/>
          <p:cNvSpPr txBox="1"/>
          <p:nvPr/>
        </p:nvSpPr>
        <p:spPr>
          <a:xfrm>
            <a:off x="4800600" y="3962400"/>
            <a:ext cx="609600" cy="646331"/>
          </a:xfrm>
          <a:prstGeom prst="rect">
            <a:avLst/>
          </a:prstGeom>
          <a:solidFill>
            <a:schemeClr val="bg1"/>
          </a:solidFill>
        </p:spPr>
        <p:txBody>
          <a:bodyPr wrap="square" rtlCol="0">
            <a:spAutoFit/>
          </a:bodyPr>
          <a:lstStyle/>
          <a:p>
            <a:pPr algn="ctr"/>
            <a:r>
              <a:rPr lang="en-US" sz="3600" b="1" dirty="0" smtClean="0"/>
              <a:t>4</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wipe(down)">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wipe(down)">
                                      <p:cBhvr>
                                        <p:cTn id="27" dur="500"/>
                                        <p:tgtEl>
                                          <p:spTgt spid="9">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Effect transition="in" filter="wipe(down)">
                                      <p:cBhvr>
                                        <p:cTn id="37" dur="500"/>
                                        <p:tgtEl>
                                          <p:spTgt spid="10">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down)">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animBg="1"/>
      <p:bldP spid="1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noAutofit/>
          </a:bodyPr>
          <a:lstStyle/>
          <a:p>
            <a:r>
              <a:rPr lang="en-US" sz="8000" u="sng" dirty="0" smtClean="0"/>
              <a:t>Cause</a:t>
            </a:r>
            <a:r>
              <a:rPr lang="en-US" sz="8000" dirty="0" smtClean="0"/>
              <a:t>		</a:t>
            </a:r>
            <a:r>
              <a:rPr lang="en-US" sz="8000" u="sng" dirty="0" smtClean="0"/>
              <a:t>Effect</a:t>
            </a:r>
            <a:endParaRPr lang="en-US" sz="8000" u="sng" dirty="0"/>
          </a:p>
        </p:txBody>
      </p:sp>
      <p:sp>
        <p:nvSpPr>
          <p:cNvPr id="4" name="TextBox 3"/>
          <p:cNvSpPr txBox="1"/>
          <p:nvPr/>
        </p:nvSpPr>
        <p:spPr>
          <a:xfrm>
            <a:off x="367238" y="1295400"/>
            <a:ext cx="3671362" cy="1200329"/>
          </a:xfrm>
          <a:prstGeom prst="rect">
            <a:avLst/>
          </a:prstGeom>
          <a:noFill/>
        </p:spPr>
        <p:txBody>
          <a:bodyPr wrap="square" rtlCol="0">
            <a:spAutoFit/>
          </a:bodyPr>
          <a:lstStyle/>
          <a:p>
            <a:r>
              <a:rPr lang="en-US" sz="3600" dirty="0" smtClean="0"/>
              <a:t>How or why it happens. </a:t>
            </a:r>
            <a:endParaRPr lang="en-US" sz="3600" dirty="0"/>
          </a:p>
        </p:txBody>
      </p:sp>
      <p:pic>
        <p:nvPicPr>
          <p:cNvPr id="1026" name="Picture 2" descr="http://previews.123rf.com/images/clairev/clairev1108/clairev110800005/10354167-Cartoon-boy-walking-to-school--Stock-Vector.jpg"/>
          <p:cNvPicPr>
            <a:picLocks noChangeAspect="1" noChangeArrowheads="1"/>
          </p:cNvPicPr>
          <p:nvPr/>
        </p:nvPicPr>
        <p:blipFill>
          <a:blip r:embed="rId2" cstate="print"/>
          <a:srcRect/>
          <a:stretch>
            <a:fillRect/>
          </a:stretch>
        </p:blipFill>
        <p:spPr bwMode="auto">
          <a:xfrm>
            <a:off x="2362200" y="3048000"/>
            <a:ext cx="2234125" cy="3461697"/>
          </a:xfrm>
          <a:prstGeom prst="rect">
            <a:avLst/>
          </a:prstGeom>
          <a:noFill/>
        </p:spPr>
      </p:pic>
      <p:sp>
        <p:nvSpPr>
          <p:cNvPr id="6" name="Rounded Rectangular Callout 5"/>
          <p:cNvSpPr/>
          <p:nvPr/>
        </p:nvSpPr>
        <p:spPr>
          <a:xfrm>
            <a:off x="457200" y="3276600"/>
            <a:ext cx="1981200" cy="1146048"/>
          </a:xfrm>
          <a:prstGeom prst="wedgeRoundRectCallout">
            <a:avLst>
              <a:gd name="adj1" fmla="val 81476"/>
              <a:gd name="adj2" fmla="val 35878"/>
              <a:gd name="adj3" fmla="val 166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 try my best at school, </a:t>
            </a:r>
            <a:endParaRPr lang="en-US" sz="2400" dirty="0">
              <a:solidFill>
                <a:schemeClr val="tx1"/>
              </a:solidFill>
            </a:endParaRPr>
          </a:p>
        </p:txBody>
      </p:sp>
      <p:sp>
        <p:nvSpPr>
          <p:cNvPr id="7" name="Right Arrow 6"/>
          <p:cNvSpPr/>
          <p:nvPr/>
        </p:nvSpPr>
        <p:spPr>
          <a:xfrm>
            <a:off x="3200400" y="457200"/>
            <a:ext cx="838200" cy="57828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2000" y="1219200"/>
            <a:ext cx="0" cy="5334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6800" y="1371600"/>
            <a:ext cx="3671362" cy="1754326"/>
          </a:xfrm>
          <a:prstGeom prst="rect">
            <a:avLst/>
          </a:prstGeom>
          <a:noFill/>
        </p:spPr>
        <p:txBody>
          <a:bodyPr wrap="square" rtlCol="0">
            <a:spAutoFit/>
          </a:bodyPr>
          <a:lstStyle/>
          <a:p>
            <a:r>
              <a:rPr lang="en-US" sz="3600" dirty="0" smtClean="0"/>
              <a:t>What happens because of the cause.</a:t>
            </a:r>
            <a:endParaRPr lang="en-US" sz="3600" dirty="0"/>
          </a:p>
        </p:txBody>
      </p:sp>
      <p:pic>
        <p:nvPicPr>
          <p:cNvPr id="1028" name="Picture 4" descr="http://previews.123rf.com/images/clairev/clairev1108/clairev110800005/10354167-Cartoon-boy-walking-to-school--Stock-Vector.jpg"/>
          <p:cNvPicPr>
            <a:picLocks noChangeAspect="1" noChangeArrowheads="1"/>
          </p:cNvPicPr>
          <p:nvPr/>
        </p:nvPicPr>
        <p:blipFill>
          <a:blip r:embed="rId3" cstate="print"/>
          <a:srcRect/>
          <a:stretch>
            <a:fillRect/>
          </a:stretch>
        </p:blipFill>
        <p:spPr bwMode="auto">
          <a:xfrm flipH="1">
            <a:off x="4724400" y="3124200"/>
            <a:ext cx="2235382" cy="3365107"/>
          </a:xfrm>
          <a:prstGeom prst="rect">
            <a:avLst/>
          </a:prstGeom>
          <a:noFill/>
        </p:spPr>
      </p:pic>
      <p:sp>
        <p:nvSpPr>
          <p:cNvPr id="16" name="Rounded Rectangular Callout 15"/>
          <p:cNvSpPr/>
          <p:nvPr/>
        </p:nvSpPr>
        <p:spPr>
          <a:xfrm>
            <a:off x="6781800" y="3352800"/>
            <a:ext cx="2133600" cy="1146048"/>
          </a:xfrm>
          <a:prstGeom prst="wedgeRoundRectCallout">
            <a:avLst>
              <a:gd name="adj1" fmla="val -74646"/>
              <a:gd name="adj2" fmla="val 33599"/>
              <a:gd name="adj3" fmla="val 166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t>
            </a:r>
            <a:r>
              <a:rPr lang="en-US" sz="2400" dirty="0" smtClean="0">
                <a:solidFill>
                  <a:schemeClr val="tx1"/>
                </a:solidFill>
              </a:rPr>
              <a:t>o I get good grades. </a:t>
            </a:r>
            <a:endParaRPr lang="en-US"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oopseydaisyblog.com/wp-content/uploads/2012/01/sequencing.jpg"/>
          <p:cNvPicPr>
            <a:picLocks noChangeAspect="1" noChangeArrowheads="1"/>
          </p:cNvPicPr>
          <p:nvPr/>
        </p:nvPicPr>
        <p:blipFill>
          <a:blip r:embed="rId2" cstate="print"/>
          <a:srcRect/>
          <a:stretch>
            <a:fillRect/>
          </a:stretch>
        </p:blipFill>
        <p:spPr bwMode="auto">
          <a:xfrm>
            <a:off x="3613357" y="0"/>
            <a:ext cx="5530644" cy="6858000"/>
          </a:xfrm>
          <a:prstGeom prst="rect">
            <a:avLst/>
          </a:prstGeom>
          <a:noFill/>
        </p:spPr>
      </p:pic>
      <p:sp>
        <p:nvSpPr>
          <p:cNvPr id="6" name="TextBox 5"/>
          <p:cNvSpPr txBox="1"/>
          <p:nvPr/>
        </p:nvSpPr>
        <p:spPr>
          <a:xfrm>
            <a:off x="0" y="0"/>
            <a:ext cx="3581400" cy="6186309"/>
          </a:xfrm>
          <a:prstGeom prst="rect">
            <a:avLst/>
          </a:prstGeom>
          <a:solidFill>
            <a:schemeClr val="bg1"/>
          </a:solidFill>
        </p:spPr>
        <p:txBody>
          <a:bodyPr wrap="square" rtlCol="0">
            <a:spAutoFit/>
          </a:bodyPr>
          <a:lstStyle/>
          <a:p>
            <a:r>
              <a:rPr lang="en-US" sz="3600" dirty="0" smtClean="0"/>
              <a:t>Which picture comes first?</a:t>
            </a:r>
          </a:p>
          <a:p>
            <a:endParaRPr lang="en-US" sz="3600" dirty="0" smtClean="0"/>
          </a:p>
          <a:p>
            <a:r>
              <a:rPr lang="en-US" sz="3600" dirty="0" smtClean="0"/>
              <a:t>Which picture comes next? </a:t>
            </a:r>
          </a:p>
          <a:p>
            <a:endParaRPr lang="en-US" sz="3600" dirty="0" smtClean="0"/>
          </a:p>
          <a:p>
            <a:r>
              <a:rPr lang="en-US" sz="3600" dirty="0" smtClean="0"/>
              <a:t>Which picture comes third?</a:t>
            </a:r>
          </a:p>
          <a:p>
            <a:endParaRPr lang="en-US" sz="3600" dirty="0" smtClean="0"/>
          </a:p>
          <a:p>
            <a:r>
              <a:rPr lang="en-US" sz="3600" dirty="0" smtClean="0"/>
              <a:t>Which picture comes last?  </a:t>
            </a:r>
            <a:endParaRPr lang="en-US" sz="3600" dirty="0"/>
          </a:p>
        </p:txBody>
      </p:sp>
      <p:sp>
        <p:nvSpPr>
          <p:cNvPr id="7" name="TextBox 6"/>
          <p:cNvSpPr txBox="1"/>
          <p:nvPr/>
        </p:nvSpPr>
        <p:spPr>
          <a:xfrm>
            <a:off x="5867400" y="762000"/>
            <a:ext cx="444352" cy="523220"/>
          </a:xfrm>
          <a:prstGeom prst="rect">
            <a:avLst/>
          </a:prstGeom>
          <a:solidFill>
            <a:schemeClr val="bg1"/>
          </a:solidFill>
        </p:spPr>
        <p:txBody>
          <a:bodyPr wrap="none" rtlCol="0">
            <a:spAutoFit/>
          </a:bodyPr>
          <a:lstStyle/>
          <a:p>
            <a:r>
              <a:rPr lang="en-US" sz="2800" b="1" dirty="0" smtClean="0"/>
              <a:t>D</a:t>
            </a:r>
            <a:endParaRPr lang="en-US" sz="2800" b="1" dirty="0"/>
          </a:p>
        </p:txBody>
      </p:sp>
      <p:sp>
        <p:nvSpPr>
          <p:cNvPr id="8" name="TextBox 7"/>
          <p:cNvSpPr txBox="1"/>
          <p:nvPr/>
        </p:nvSpPr>
        <p:spPr>
          <a:xfrm>
            <a:off x="8458200" y="3733800"/>
            <a:ext cx="444352" cy="523220"/>
          </a:xfrm>
          <a:prstGeom prst="rect">
            <a:avLst/>
          </a:prstGeom>
          <a:solidFill>
            <a:schemeClr val="bg1"/>
          </a:solidFill>
        </p:spPr>
        <p:txBody>
          <a:bodyPr wrap="none" rtlCol="0">
            <a:spAutoFit/>
          </a:bodyPr>
          <a:lstStyle/>
          <a:p>
            <a:r>
              <a:rPr lang="en-US" sz="2800" b="1" dirty="0" smtClean="0"/>
              <a:t>A</a:t>
            </a:r>
            <a:endParaRPr lang="en-US" sz="2800" b="1" dirty="0"/>
          </a:p>
        </p:txBody>
      </p:sp>
      <p:sp>
        <p:nvSpPr>
          <p:cNvPr id="9" name="TextBox 8"/>
          <p:cNvSpPr txBox="1"/>
          <p:nvPr/>
        </p:nvSpPr>
        <p:spPr>
          <a:xfrm>
            <a:off x="5867400" y="3733800"/>
            <a:ext cx="444352" cy="523220"/>
          </a:xfrm>
          <a:prstGeom prst="rect">
            <a:avLst/>
          </a:prstGeom>
          <a:solidFill>
            <a:schemeClr val="bg1"/>
          </a:solidFill>
        </p:spPr>
        <p:txBody>
          <a:bodyPr wrap="none" rtlCol="0">
            <a:spAutoFit/>
          </a:bodyPr>
          <a:lstStyle/>
          <a:p>
            <a:r>
              <a:rPr lang="en-US" sz="2800" b="1" dirty="0" smtClean="0"/>
              <a:t>B</a:t>
            </a:r>
            <a:endParaRPr lang="en-US" sz="2800" b="1" dirty="0"/>
          </a:p>
        </p:txBody>
      </p:sp>
      <p:sp>
        <p:nvSpPr>
          <p:cNvPr id="10" name="TextBox 9"/>
          <p:cNvSpPr txBox="1"/>
          <p:nvPr/>
        </p:nvSpPr>
        <p:spPr>
          <a:xfrm>
            <a:off x="8458200" y="762000"/>
            <a:ext cx="444352" cy="523220"/>
          </a:xfrm>
          <a:prstGeom prst="rect">
            <a:avLst/>
          </a:prstGeom>
          <a:solidFill>
            <a:schemeClr val="bg1"/>
          </a:solidFill>
        </p:spPr>
        <p:txBody>
          <a:bodyPr wrap="none" rtlCol="0">
            <a:spAutoFit/>
          </a:bodyPr>
          <a:lstStyle/>
          <a:p>
            <a:r>
              <a:rPr lang="en-US" sz="2800" b="1" dirty="0" smtClean="0"/>
              <a:t>C</a:t>
            </a:r>
            <a:endParaRPr lang="en-US" sz="2800" b="1" dirty="0"/>
          </a:p>
        </p:txBody>
      </p:sp>
      <p:sp>
        <p:nvSpPr>
          <p:cNvPr id="11" name="TextBox 10"/>
          <p:cNvSpPr txBox="1"/>
          <p:nvPr/>
        </p:nvSpPr>
        <p:spPr>
          <a:xfrm>
            <a:off x="0" y="1143000"/>
            <a:ext cx="3698448" cy="523220"/>
          </a:xfrm>
          <a:prstGeom prst="rect">
            <a:avLst/>
          </a:prstGeom>
          <a:noFill/>
        </p:spPr>
        <p:txBody>
          <a:bodyPr wrap="none" rtlCol="0">
            <a:spAutoFit/>
          </a:bodyPr>
          <a:lstStyle/>
          <a:p>
            <a:r>
              <a:rPr lang="en-US" sz="2800" dirty="0" smtClean="0">
                <a:solidFill>
                  <a:srgbClr val="0070C0"/>
                </a:solidFill>
              </a:rPr>
              <a:t>Picture D comes first. </a:t>
            </a:r>
            <a:endParaRPr lang="en-US" sz="2800" dirty="0">
              <a:solidFill>
                <a:srgbClr val="0070C0"/>
              </a:solidFill>
            </a:endParaRPr>
          </a:p>
        </p:txBody>
      </p:sp>
      <p:sp>
        <p:nvSpPr>
          <p:cNvPr id="12" name="TextBox 11"/>
          <p:cNvSpPr txBox="1"/>
          <p:nvPr/>
        </p:nvSpPr>
        <p:spPr>
          <a:xfrm>
            <a:off x="0" y="2819400"/>
            <a:ext cx="3799438" cy="523220"/>
          </a:xfrm>
          <a:prstGeom prst="rect">
            <a:avLst/>
          </a:prstGeom>
          <a:noFill/>
        </p:spPr>
        <p:txBody>
          <a:bodyPr wrap="none" rtlCol="0">
            <a:spAutoFit/>
          </a:bodyPr>
          <a:lstStyle/>
          <a:p>
            <a:r>
              <a:rPr lang="en-US" sz="2800" dirty="0" smtClean="0">
                <a:solidFill>
                  <a:srgbClr val="0070C0"/>
                </a:solidFill>
              </a:rPr>
              <a:t>Picture C comes next. </a:t>
            </a:r>
            <a:endParaRPr lang="en-US" sz="2800" dirty="0">
              <a:solidFill>
                <a:srgbClr val="0070C0"/>
              </a:solidFill>
            </a:endParaRPr>
          </a:p>
        </p:txBody>
      </p:sp>
      <p:sp>
        <p:nvSpPr>
          <p:cNvPr id="13" name="TextBox 12"/>
          <p:cNvSpPr txBox="1"/>
          <p:nvPr/>
        </p:nvSpPr>
        <p:spPr>
          <a:xfrm>
            <a:off x="0" y="4419600"/>
            <a:ext cx="3799438" cy="523220"/>
          </a:xfrm>
          <a:prstGeom prst="rect">
            <a:avLst/>
          </a:prstGeom>
          <a:noFill/>
        </p:spPr>
        <p:txBody>
          <a:bodyPr wrap="none" rtlCol="0">
            <a:spAutoFit/>
          </a:bodyPr>
          <a:lstStyle/>
          <a:p>
            <a:r>
              <a:rPr lang="en-US" sz="2800" dirty="0" smtClean="0">
                <a:solidFill>
                  <a:srgbClr val="0070C0"/>
                </a:solidFill>
              </a:rPr>
              <a:t>Picture B comes third. </a:t>
            </a:r>
            <a:endParaRPr lang="en-US" sz="2800" dirty="0">
              <a:solidFill>
                <a:srgbClr val="0070C0"/>
              </a:solidFill>
            </a:endParaRPr>
          </a:p>
        </p:txBody>
      </p:sp>
      <p:sp>
        <p:nvSpPr>
          <p:cNvPr id="14" name="TextBox 13"/>
          <p:cNvSpPr txBox="1"/>
          <p:nvPr/>
        </p:nvSpPr>
        <p:spPr>
          <a:xfrm>
            <a:off x="0" y="6096000"/>
            <a:ext cx="3618748" cy="523220"/>
          </a:xfrm>
          <a:prstGeom prst="rect">
            <a:avLst/>
          </a:prstGeom>
          <a:solidFill>
            <a:schemeClr val="bg1"/>
          </a:solidFill>
        </p:spPr>
        <p:txBody>
          <a:bodyPr wrap="none" rtlCol="0">
            <a:spAutoFit/>
          </a:bodyPr>
          <a:lstStyle/>
          <a:p>
            <a:r>
              <a:rPr lang="en-US" sz="2800" dirty="0" smtClean="0">
                <a:solidFill>
                  <a:srgbClr val="0070C0"/>
                </a:solidFill>
              </a:rPr>
              <a:t>Picture A comes last. </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down)">
                                      <p:cBhvr>
                                        <p:cTn id="22" dur="500"/>
                                        <p:tgtEl>
                                          <p:spTgt spid="1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down)">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4800" dirty="0" smtClean="0"/>
              <a:t>Sequence how to make cereal. </a:t>
            </a:r>
            <a:endParaRPr lang="en-US" sz="4800" dirty="0"/>
          </a:p>
        </p:txBody>
      </p:sp>
      <p:sp>
        <p:nvSpPr>
          <p:cNvPr id="3" name="Content Placeholder 2"/>
          <p:cNvSpPr>
            <a:spLocks noGrp="1"/>
          </p:cNvSpPr>
          <p:nvPr>
            <p:ph sz="quarter" idx="1"/>
          </p:nvPr>
        </p:nvSpPr>
        <p:spPr>
          <a:xfrm>
            <a:off x="914400" y="1676400"/>
            <a:ext cx="7772400" cy="4572000"/>
          </a:xfrm>
        </p:spPr>
        <p:txBody>
          <a:bodyPr/>
          <a:lstStyle/>
          <a:p>
            <a:pPr>
              <a:buNone/>
            </a:pPr>
            <a:r>
              <a:rPr lang="en-US" dirty="0" smtClean="0"/>
              <a:t>___.  The boy uses his spoon to eat his cereal. </a:t>
            </a:r>
          </a:p>
          <a:p>
            <a:pPr>
              <a:buNone/>
            </a:pPr>
            <a:endParaRPr lang="en-US" dirty="0" smtClean="0"/>
          </a:p>
          <a:p>
            <a:pPr>
              <a:buNone/>
            </a:pPr>
            <a:r>
              <a:rPr lang="en-US" dirty="0" smtClean="0"/>
              <a:t>___.  The boy pours milk into his cereal.</a:t>
            </a:r>
          </a:p>
          <a:p>
            <a:pPr>
              <a:buNone/>
            </a:pPr>
            <a:endParaRPr lang="en-US" dirty="0" smtClean="0"/>
          </a:p>
          <a:p>
            <a:pPr>
              <a:buNone/>
            </a:pPr>
            <a:r>
              <a:rPr lang="en-US" dirty="0" smtClean="0"/>
              <a:t>___.  The boy gets out a bowl, a spoon, cereal, and        	milk. </a:t>
            </a:r>
          </a:p>
          <a:p>
            <a:pPr>
              <a:buNone/>
            </a:pPr>
            <a:endParaRPr lang="en-US" dirty="0" smtClean="0"/>
          </a:p>
          <a:p>
            <a:pPr>
              <a:buNone/>
            </a:pPr>
            <a:r>
              <a:rPr lang="en-US" dirty="0" smtClean="0"/>
              <a:t>___.  The boy pours cereal into the bowl.  </a:t>
            </a:r>
            <a:endParaRPr lang="en-US" dirty="0"/>
          </a:p>
        </p:txBody>
      </p:sp>
      <p:sp>
        <p:nvSpPr>
          <p:cNvPr id="5" name="TextBox 4"/>
          <p:cNvSpPr txBox="1"/>
          <p:nvPr/>
        </p:nvSpPr>
        <p:spPr>
          <a:xfrm>
            <a:off x="1066800" y="1676400"/>
            <a:ext cx="370614" cy="492443"/>
          </a:xfrm>
          <a:prstGeom prst="rect">
            <a:avLst/>
          </a:prstGeom>
          <a:noFill/>
        </p:spPr>
        <p:txBody>
          <a:bodyPr wrap="none" rtlCol="0">
            <a:spAutoFit/>
          </a:bodyPr>
          <a:lstStyle/>
          <a:p>
            <a:r>
              <a:rPr lang="en-US" sz="2600" b="1" dirty="0" smtClean="0"/>
              <a:t>4</a:t>
            </a:r>
            <a:endParaRPr lang="en-US" sz="2600" b="1" dirty="0"/>
          </a:p>
        </p:txBody>
      </p:sp>
      <p:sp>
        <p:nvSpPr>
          <p:cNvPr id="6" name="TextBox 5"/>
          <p:cNvSpPr txBox="1"/>
          <p:nvPr/>
        </p:nvSpPr>
        <p:spPr>
          <a:xfrm>
            <a:off x="1066800" y="3581400"/>
            <a:ext cx="370614" cy="492443"/>
          </a:xfrm>
          <a:prstGeom prst="rect">
            <a:avLst/>
          </a:prstGeom>
          <a:noFill/>
        </p:spPr>
        <p:txBody>
          <a:bodyPr wrap="none" rtlCol="0">
            <a:spAutoFit/>
          </a:bodyPr>
          <a:lstStyle/>
          <a:p>
            <a:r>
              <a:rPr lang="en-US" sz="2600" b="1" dirty="0" smtClean="0"/>
              <a:t>1</a:t>
            </a:r>
            <a:endParaRPr lang="en-US" sz="2600" b="1" dirty="0"/>
          </a:p>
        </p:txBody>
      </p:sp>
      <p:sp>
        <p:nvSpPr>
          <p:cNvPr id="7" name="TextBox 6"/>
          <p:cNvSpPr txBox="1"/>
          <p:nvPr/>
        </p:nvSpPr>
        <p:spPr>
          <a:xfrm>
            <a:off x="1066800" y="2590800"/>
            <a:ext cx="370614" cy="492443"/>
          </a:xfrm>
          <a:prstGeom prst="rect">
            <a:avLst/>
          </a:prstGeom>
          <a:noFill/>
        </p:spPr>
        <p:txBody>
          <a:bodyPr wrap="none" rtlCol="0">
            <a:spAutoFit/>
          </a:bodyPr>
          <a:lstStyle/>
          <a:p>
            <a:r>
              <a:rPr lang="en-US" sz="2600" b="1" dirty="0" smtClean="0"/>
              <a:t>3</a:t>
            </a:r>
            <a:endParaRPr lang="en-US" sz="2600" b="1" dirty="0"/>
          </a:p>
        </p:txBody>
      </p:sp>
      <p:sp>
        <p:nvSpPr>
          <p:cNvPr id="8" name="TextBox 7"/>
          <p:cNvSpPr txBox="1"/>
          <p:nvPr/>
        </p:nvSpPr>
        <p:spPr>
          <a:xfrm>
            <a:off x="1066800" y="4876800"/>
            <a:ext cx="370614" cy="492443"/>
          </a:xfrm>
          <a:prstGeom prst="rect">
            <a:avLst/>
          </a:prstGeom>
          <a:noFill/>
        </p:spPr>
        <p:txBody>
          <a:bodyPr wrap="none" rtlCol="0">
            <a:spAutoFit/>
          </a:bodyPr>
          <a:lstStyle/>
          <a:p>
            <a:r>
              <a:rPr lang="en-US" sz="2600" b="1" dirty="0" smtClean="0"/>
              <a:t>2</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5715000"/>
          </a:xfrm>
        </p:spPr>
        <p:txBody>
          <a:bodyPr/>
          <a:lstStyle/>
          <a:p>
            <a:pPr>
              <a:buNone/>
            </a:pPr>
            <a:r>
              <a:rPr lang="en-US" dirty="0" smtClean="0"/>
              <a:t>One day Ms. Blue asked Mark, “How do you get to school?”</a:t>
            </a:r>
          </a:p>
          <a:p>
            <a:pPr>
              <a:buNone/>
            </a:pPr>
            <a:r>
              <a:rPr lang="en-US" dirty="0" smtClean="0"/>
              <a:t>Mark said, “First, I ride my bike to the bus stop.  Then, I get on the bus.  Next, I ride the bus to school.  Finally, I get off the bus and go to the classroom.”</a:t>
            </a:r>
          </a:p>
          <a:p>
            <a:pPr>
              <a:buNone/>
            </a:pPr>
            <a:endParaRPr lang="en-US" dirty="0" smtClean="0"/>
          </a:p>
          <a:p>
            <a:pPr>
              <a:buNone/>
            </a:pPr>
            <a:r>
              <a:rPr lang="en-US" dirty="0" smtClean="0"/>
              <a:t>What does Mark do last?</a:t>
            </a:r>
          </a:p>
          <a:p>
            <a:pPr>
              <a:buNone/>
            </a:pPr>
            <a:endParaRPr lang="en-US" dirty="0" smtClean="0"/>
          </a:p>
          <a:p>
            <a:pPr>
              <a:buNone/>
            </a:pPr>
            <a:r>
              <a:rPr lang="en-US" dirty="0" smtClean="0"/>
              <a:t>Does Mark ride his bike or on the bus first? </a:t>
            </a:r>
            <a:endParaRPr lang="en-US" dirty="0"/>
          </a:p>
        </p:txBody>
      </p:sp>
      <p:sp>
        <p:nvSpPr>
          <p:cNvPr id="4" name="TextBox 3"/>
          <p:cNvSpPr txBox="1"/>
          <p:nvPr/>
        </p:nvSpPr>
        <p:spPr>
          <a:xfrm>
            <a:off x="914400" y="3733800"/>
            <a:ext cx="6789423" cy="492443"/>
          </a:xfrm>
          <a:prstGeom prst="rect">
            <a:avLst/>
          </a:prstGeom>
          <a:noFill/>
        </p:spPr>
        <p:txBody>
          <a:bodyPr wrap="none" rtlCol="0">
            <a:spAutoFit/>
          </a:bodyPr>
          <a:lstStyle/>
          <a:p>
            <a:r>
              <a:rPr lang="en-US" sz="2600" dirty="0" smtClean="0">
                <a:solidFill>
                  <a:srgbClr val="0070C0"/>
                </a:solidFill>
              </a:rPr>
              <a:t>Mark gets off the bus and goes to class last. </a:t>
            </a:r>
            <a:endParaRPr lang="en-US" sz="2600" dirty="0">
              <a:solidFill>
                <a:srgbClr val="0070C0"/>
              </a:solidFill>
            </a:endParaRPr>
          </a:p>
        </p:txBody>
      </p:sp>
      <p:sp>
        <p:nvSpPr>
          <p:cNvPr id="5" name="TextBox 4"/>
          <p:cNvSpPr txBox="1"/>
          <p:nvPr/>
        </p:nvSpPr>
        <p:spPr>
          <a:xfrm>
            <a:off x="914400" y="4800600"/>
            <a:ext cx="3781805" cy="492443"/>
          </a:xfrm>
          <a:prstGeom prst="rect">
            <a:avLst/>
          </a:prstGeom>
          <a:noFill/>
        </p:spPr>
        <p:txBody>
          <a:bodyPr wrap="none" rtlCol="0">
            <a:spAutoFit/>
          </a:bodyPr>
          <a:lstStyle/>
          <a:p>
            <a:r>
              <a:rPr lang="en-US" sz="2600" dirty="0" smtClean="0">
                <a:solidFill>
                  <a:srgbClr val="0070C0"/>
                </a:solidFill>
              </a:rPr>
              <a:t>Mark rides his bike first. </a:t>
            </a:r>
            <a:endParaRPr lang="en-US" sz="2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Turn to your partner and talk. </a:t>
            </a:r>
            <a:endParaRPr lang="en-US" sz="4400" dirty="0"/>
          </a:p>
        </p:txBody>
      </p:sp>
      <p:sp>
        <p:nvSpPr>
          <p:cNvPr id="3" name="Content Placeholder 2"/>
          <p:cNvSpPr>
            <a:spLocks noGrp="1"/>
          </p:cNvSpPr>
          <p:nvPr>
            <p:ph sz="quarter" idx="1"/>
          </p:nvPr>
        </p:nvSpPr>
        <p:spPr/>
        <p:txBody>
          <a:bodyPr>
            <a:normAutofit/>
          </a:bodyPr>
          <a:lstStyle/>
          <a:p>
            <a:r>
              <a:rPr lang="en-US" sz="3200" dirty="0" smtClean="0"/>
              <a:t>What is sequence?</a:t>
            </a:r>
          </a:p>
          <a:p>
            <a:r>
              <a:rPr lang="en-US" sz="3200" dirty="0" smtClean="0"/>
              <a:t>What words do we use when talking about sequence? </a:t>
            </a:r>
          </a:p>
          <a:p>
            <a:r>
              <a:rPr lang="en-US" sz="3200" dirty="0" smtClean="0"/>
              <a:t>Why do people use sequence when telling a story or giving directions?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352800"/>
          </a:xfrm>
        </p:spPr>
        <p:txBody>
          <a:bodyPr>
            <a:normAutofit fontScale="92500" lnSpcReduction="20000"/>
          </a:bodyPr>
          <a:lstStyle/>
          <a:p>
            <a:r>
              <a:rPr lang="en-US" sz="3600" dirty="0" smtClean="0">
                <a:solidFill>
                  <a:schemeClr val="tx1"/>
                </a:solidFill>
              </a:rPr>
              <a:t>Sub LEQ 1: </a:t>
            </a:r>
            <a:r>
              <a:rPr lang="en-US" sz="3600" dirty="0">
                <a:solidFill>
                  <a:schemeClr val="tx1"/>
                </a:solidFill>
              </a:rPr>
              <a:t>How are scientific details in a text connected</a:t>
            </a:r>
            <a:r>
              <a:rPr lang="en-US" sz="3600" dirty="0" smtClean="0">
                <a:solidFill>
                  <a:schemeClr val="tx1"/>
                </a:solidFill>
              </a:rPr>
              <a:t>?</a:t>
            </a:r>
          </a:p>
          <a:p>
            <a:r>
              <a:rPr lang="en-US" sz="3600" dirty="0" smtClean="0"/>
              <a:t>(Cause and effect, fact and opinion, problem and solution)</a:t>
            </a:r>
          </a:p>
          <a:p>
            <a:r>
              <a:rPr lang="en-US" sz="3600" dirty="0" smtClean="0">
                <a:solidFill>
                  <a:schemeClr val="tx1"/>
                </a:solidFill>
              </a:rPr>
              <a:t>Sub LEQ 2: How are steps in a technical text connected?</a:t>
            </a:r>
          </a:p>
          <a:p>
            <a:r>
              <a:rPr lang="en-US" sz="3600" dirty="0" smtClean="0"/>
              <a:t>(Sequence)  </a:t>
            </a:r>
            <a:endParaRPr lang="en-US" sz="3600" dirty="0"/>
          </a:p>
        </p:txBody>
      </p:sp>
      <p:sp>
        <p:nvSpPr>
          <p:cNvPr id="2" name="Title 1"/>
          <p:cNvSpPr>
            <a:spLocks noGrp="1"/>
          </p:cNvSpPr>
          <p:nvPr>
            <p:ph type="ctrTitle"/>
          </p:nvPr>
        </p:nvSpPr>
        <p:spPr/>
        <p:txBody>
          <a:bodyPr>
            <a:noAutofit/>
          </a:bodyPr>
          <a:lstStyle/>
          <a:p>
            <a:r>
              <a:rPr lang="en-US" sz="4800" dirty="0" smtClean="0"/>
              <a:t>LEQ: </a:t>
            </a:r>
            <a:r>
              <a:rPr lang="en-US" sz="4800" dirty="0"/>
              <a:t>How are details in an informational text related?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28600"/>
            <a:ext cx="77724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sng" strike="noStrike" kern="1200" cap="none" spc="0" normalizeH="0" baseline="0" noProof="0" dirty="0" smtClean="0">
                <a:ln>
                  <a:noFill/>
                </a:ln>
                <a:solidFill>
                  <a:schemeClr val="tx2"/>
                </a:solidFill>
                <a:effectLst/>
                <a:uLnTx/>
                <a:uFillTx/>
                <a:latin typeface="+mj-lt"/>
                <a:ea typeface="+mj-ea"/>
                <a:cs typeface="+mj-cs"/>
              </a:rPr>
              <a:t>Cause</a:t>
            </a:r>
            <a:r>
              <a:rPr kumimoji="0" lang="en-US" sz="8000" b="0" i="0" u="none" strike="noStrike" kern="1200" cap="none" spc="0" normalizeH="0" baseline="0" noProof="0" dirty="0" smtClean="0">
                <a:ln>
                  <a:noFill/>
                </a:ln>
                <a:solidFill>
                  <a:schemeClr val="tx2"/>
                </a:solidFill>
                <a:effectLst/>
                <a:uLnTx/>
                <a:uFillTx/>
                <a:latin typeface="+mj-lt"/>
                <a:ea typeface="+mj-ea"/>
                <a:cs typeface="+mj-cs"/>
              </a:rPr>
              <a:t>		 </a:t>
            </a:r>
            <a:r>
              <a:rPr kumimoji="0" lang="en-US" sz="8000" b="0" i="0" u="sng" strike="noStrike" kern="1200" cap="none" spc="0" normalizeH="0" baseline="0" noProof="0" dirty="0" smtClean="0">
                <a:ln>
                  <a:noFill/>
                </a:ln>
                <a:solidFill>
                  <a:schemeClr val="tx2"/>
                </a:solidFill>
                <a:effectLst/>
                <a:uLnTx/>
                <a:uFillTx/>
                <a:latin typeface="+mj-lt"/>
                <a:ea typeface="+mj-ea"/>
                <a:cs typeface="+mj-cs"/>
              </a:rPr>
              <a:t>Effect</a:t>
            </a:r>
            <a:endParaRPr kumimoji="0" lang="en-US" sz="8000" b="0" i="0" u="sng" strike="noStrike" kern="1200" cap="none" spc="0" normalizeH="0" baseline="0" noProof="0" dirty="0">
              <a:ln>
                <a:noFill/>
              </a:ln>
              <a:solidFill>
                <a:schemeClr val="tx2"/>
              </a:solidFill>
              <a:effectLst/>
              <a:uLnTx/>
              <a:uFillTx/>
              <a:latin typeface="+mj-lt"/>
              <a:ea typeface="+mj-ea"/>
              <a:cs typeface="+mj-cs"/>
            </a:endParaRPr>
          </a:p>
        </p:txBody>
      </p:sp>
      <p:sp>
        <p:nvSpPr>
          <p:cNvPr id="6" name="Right Arrow 5"/>
          <p:cNvSpPr/>
          <p:nvPr/>
        </p:nvSpPr>
        <p:spPr>
          <a:xfrm>
            <a:off x="3800752" y="457200"/>
            <a:ext cx="999848" cy="7132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http://fcit.usf.edu/fcat/strategies/i/28020.gif"/>
          <p:cNvPicPr>
            <a:picLocks noChangeAspect="1" noChangeArrowheads="1"/>
          </p:cNvPicPr>
          <p:nvPr/>
        </p:nvPicPr>
        <p:blipFill>
          <a:blip r:embed="rId2" cstate="print"/>
          <a:srcRect/>
          <a:stretch>
            <a:fillRect/>
          </a:stretch>
        </p:blipFill>
        <p:spPr bwMode="auto">
          <a:xfrm>
            <a:off x="5953049" y="1371600"/>
            <a:ext cx="3190951" cy="4176638"/>
          </a:xfrm>
          <a:prstGeom prst="rect">
            <a:avLst/>
          </a:prstGeom>
          <a:noFill/>
        </p:spPr>
      </p:pic>
      <p:pic>
        <p:nvPicPr>
          <p:cNvPr id="15366" name="Picture 6" descr="https://s-media-cache-ak0.pinimg.com/236x/71/58/f4/7158f4187cd4b07bebbbed6d7e62a96f.jpg"/>
          <p:cNvPicPr>
            <a:picLocks noChangeAspect="1" noChangeArrowheads="1"/>
          </p:cNvPicPr>
          <p:nvPr/>
        </p:nvPicPr>
        <p:blipFill>
          <a:blip r:embed="rId3" cstate="print"/>
          <a:srcRect/>
          <a:stretch>
            <a:fillRect/>
          </a:stretch>
        </p:blipFill>
        <p:spPr bwMode="auto">
          <a:xfrm>
            <a:off x="1371600" y="1371600"/>
            <a:ext cx="3819248" cy="5000625"/>
          </a:xfrm>
          <a:prstGeom prst="rect">
            <a:avLst/>
          </a:prstGeom>
          <a:noFill/>
        </p:spPr>
      </p:pic>
      <p:pic>
        <p:nvPicPr>
          <p:cNvPr id="15362" name="Picture 2" descr="http://esl.cmswiki.wikispaces.net/file/view/CauseEffect1.jpg/208466222/385x144/CauseEffect1.jpg"/>
          <p:cNvPicPr>
            <a:picLocks noChangeAspect="1" noChangeArrowheads="1"/>
          </p:cNvPicPr>
          <p:nvPr/>
        </p:nvPicPr>
        <p:blipFill>
          <a:blip r:embed="rId4" cstate="print"/>
          <a:srcRect/>
          <a:stretch>
            <a:fillRect/>
          </a:stretch>
        </p:blipFill>
        <p:spPr bwMode="auto">
          <a:xfrm>
            <a:off x="228600" y="1371600"/>
            <a:ext cx="5908144" cy="2971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r>
              <a:rPr lang="en-US" dirty="0" smtClean="0"/>
              <a:t>Which one is the cause? </a:t>
            </a:r>
            <a:br>
              <a:rPr lang="en-US" dirty="0" smtClean="0"/>
            </a:br>
            <a:r>
              <a:rPr lang="en-US" dirty="0" smtClean="0"/>
              <a:t>Which one is the effect? </a:t>
            </a:r>
            <a:endParaRPr lang="en-US" dirty="0"/>
          </a:p>
        </p:txBody>
      </p:sp>
      <p:pic>
        <p:nvPicPr>
          <p:cNvPr id="16386" name="Picture 2" descr="http://ecx.images-amazon.com/images/I/51UClvg8O9L.jpg"/>
          <p:cNvPicPr>
            <a:picLocks noChangeAspect="1" noChangeArrowheads="1"/>
          </p:cNvPicPr>
          <p:nvPr/>
        </p:nvPicPr>
        <p:blipFill>
          <a:blip r:embed="rId2" cstate="print"/>
          <a:srcRect/>
          <a:stretch>
            <a:fillRect/>
          </a:stretch>
        </p:blipFill>
        <p:spPr bwMode="auto">
          <a:xfrm>
            <a:off x="1524000" y="1295400"/>
            <a:ext cx="6294781" cy="4343400"/>
          </a:xfrm>
          <a:prstGeom prst="rect">
            <a:avLst/>
          </a:prstGeom>
          <a:noFill/>
        </p:spPr>
      </p:pic>
      <p:sp>
        <p:nvSpPr>
          <p:cNvPr id="5" name="Right Arrow 4"/>
          <p:cNvSpPr/>
          <p:nvPr/>
        </p:nvSpPr>
        <p:spPr>
          <a:xfrm rot="16200000">
            <a:off x="2628900" y="5067300"/>
            <a:ext cx="1066800" cy="8382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462016" y="4977384"/>
            <a:ext cx="1066800" cy="865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0" y="5943600"/>
            <a:ext cx="1667444" cy="707886"/>
          </a:xfrm>
          <a:prstGeom prst="rect">
            <a:avLst/>
          </a:prstGeom>
          <a:noFill/>
        </p:spPr>
        <p:txBody>
          <a:bodyPr wrap="none" rtlCol="0">
            <a:spAutoFit/>
          </a:bodyPr>
          <a:lstStyle/>
          <a:p>
            <a:r>
              <a:rPr lang="en-US" sz="4000" dirty="0" smtClean="0"/>
              <a:t>Cause</a:t>
            </a:r>
            <a:endParaRPr lang="en-US" sz="4000" dirty="0"/>
          </a:p>
        </p:txBody>
      </p:sp>
      <p:sp>
        <p:nvSpPr>
          <p:cNvPr id="8" name="TextBox 7"/>
          <p:cNvSpPr txBox="1"/>
          <p:nvPr/>
        </p:nvSpPr>
        <p:spPr>
          <a:xfrm>
            <a:off x="5257800" y="5943600"/>
            <a:ext cx="1486625" cy="707886"/>
          </a:xfrm>
          <a:prstGeom prst="rect">
            <a:avLst/>
          </a:prstGeom>
          <a:noFill/>
        </p:spPr>
        <p:txBody>
          <a:bodyPr wrap="none" rtlCol="0">
            <a:spAutoFit/>
          </a:bodyPr>
          <a:lstStyle/>
          <a:p>
            <a:r>
              <a:rPr lang="en-US" sz="4000" dirty="0" smtClean="0"/>
              <a:t>Effect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dn-jr.brainpop.com/topics/causeandeffect/motw_graphic.png"/>
          <p:cNvPicPr>
            <a:picLocks noChangeAspect="1" noChangeArrowheads="1"/>
          </p:cNvPicPr>
          <p:nvPr/>
        </p:nvPicPr>
        <p:blipFill>
          <a:blip r:embed="rId2" cstate="print"/>
          <a:srcRect/>
          <a:stretch>
            <a:fillRect/>
          </a:stretch>
        </p:blipFill>
        <p:spPr bwMode="auto">
          <a:xfrm>
            <a:off x="1828800" y="1371600"/>
            <a:ext cx="5715000" cy="4286250"/>
          </a:xfrm>
          <a:prstGeom prst="rect">
            <a:avLst/>
          </a:prstGeom>
          <a:noFill/>
        </p:spPr>
      </p:pic>
      <p:sp>
        <p:nvSpPr>
          <p:cNvPr id="6" name="Title 1"/>
          <p:cNvSpPr>
            <a:spLocks noGrp="1"/>
          </p:cNvSpPr>
          <p:nvPr>
            <p:ph type="title"/>
          </p:nvPr>
        </p:nvSpPr>
        <p:spPr>
          <a:xfrm>
            <a:off x="914400" y="274638"/>
            <a:ext cx="7772400" cy="1143000"/>
          </a:xfrm>
        </p:spPr>
        <p:txBody>
          <a:bodyPr>
            <a:normAutofit fontScale="90000"/>
          </a:bodyPr>
          <a:lstStyle/>
          <a:p>
            <a:r>
              <a:rPr lang="en-US" dirty="0" smtClean="0"/>
              <a:t>Which one is the cause? </a:t>
            </a:r>
            <a:br>
              <a:rPr lang="en-US" dirty="0" smtClean="0"/>
            </a:br>
            <a:r>
              <a:rPr lang="en-US" dirty="0" smtClean="0"/>
              <a:t>Which one is the effect? </a:t>
            </a:r>
            <a:endParaRPr lang="en-US" dirty="0"/>
          </a:p>
        </p:txBody>
      </p:sp>
      <p:sp>
        <p:nvSpPr>
          <p:cNvPr id="7" name="Right Arrow 6"/>
          <p:cNvSpPr/>
          <p:nvPr/>
        </p:nvSpPr>
        <p:spPr>
          <a:xfrm rot="16200000">
            <a:off x="2628900" y="5067300"/>
            <a:ext cx="1066800" cy="8382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462016" y="4977384"/>
            <a:ext cx="1066800" cy="865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0" y="5943600"/>
            <a:ext cx="1667444" cy="707886"/>
          </a:xfrm>
          <a:prstGeom prst="rect">
            <a:avLst/>
          </a:prstGeom>
          <a:noFill/>
        </p:spPr>
        <p:txBody>
          <a:bodyPr wrap="none" rtlCol="0">
            <a:spAutoFit/>
          </a:bodyPr>
          <a:lstStyle/>
          <a:p>
            <a:r>
              <a:rPr lang="en-US" sz="4000" dirty="0" smtClean="0"/>
              <a:t>Cause</a:t>
            </a:r>
            <a:endParaRPr lang="en-US" sz="4000" dirty="0"/>
          </a:p>
        </p:txBody>
      </p:sp>
      <p:sp>
        <p:nvSpPr>
          <p:cNvPr id="10" name="TextBox 9"/>
          <p:cNvSpPr txBox="1"/>
          <p:nvPr/>
        </p:nvSpPr>
        <p:spPr>
          <a:xfrm>
            <a:off x="5257800" y="5943600"/>
            <a:ext cx="1486625" cy="707886"/>
          </a:xfrm>
          <a:prstGeom prst="rect">
            <a:avLst/>
          </a:prstGeom>
          <a:noFill/>
        </p:spPr>
        <p:txBody>
          <a:bodyPr wrap="none" rtlCol="0">
            <a:spAutoFit/>
          </a:bodyPr>
          <a:lstStyle/>
          <a:p>
            <a:r>
              <a:rPr lang="en-US" sz="4000" dirty="0" smtClean="0"/>
              <a:t>Effect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655638"/>
          </a:xfrm>
        </p:spPr>
        <p:txBody>
          <a:bodyPr>
            <a:normAutofit fontScale="90000"/>
          </a:bodyPr>
          <a:lstStyle/>
          <a:p>
            <a:r>
              <a:rPr lang="en-US" dirty="0" smtClean="0"/>
              <a:t>What is the cause? What is the effect?</a:t>
            </a:r>
            <a:endParaRPr lang="en-US" dirty="0"/>
          </a:p>
        </p:txBody>
      </p:sp>
      <p:sp>
        <p:nvSpPr>
          <p:cNvPr id="3" name="Content Placeholder 2"/>
          <p:cNvSpPr>
            <a:spLocks noGrp="1"/>
          </p:cNvSpPr>
          <p:nvPr>
            <p:ph sz="quarter" idx="1"/>
          </p:nvPr>
        </p:nvSpPr>
        <p:spPr>
          <a:xfrm>
            <a:off x="228600" y="1219200"/>
            <a:ext cx="7772400" cy="914400"/>
          </a:xfrm>
        </p:spPr>
        <p:txBody>
          <a:bodyPr/>
          <a:lstStyle/>
          <a:p>
            <a:pPr>
              <a:buNone/>
            </a:pPr>
            <a:r>
              <a:rPr lang="en-US" dirty="0" smtClean="0"/>
              <a:t>1. One day Matt woke up late, so he was late to school. </a:t>
            </a:r>
          </a:p>
          <a:p>
            <a:pPr>
              <a:buNone/>
            </a:pPr>
            <a:endParaRPr lang="en-US" dirty="0"/>
          </a:p>
        </p:txBody>
      </p:sp>
      <p:sp>
        <p:nvSpPr>
          <p:cNvPr id="4" name="TextBox 3"/>
          <p:cNvSpPr txBox="1"/>
          <p:nvPr/>
        </p:nvSpPr>
        <p:spPr>
          <a:xfrm>
            <a:off x="1143000" y="2133600"/>
            <a:ext cx="3845925" cy="461665"/>
          </a:xfrm>
          <a:prstGeom prst="rect">
            <a:avLst/>
          </a:prstGeom>
          <a:noFill/>
        </p:spPr>
        <p:txBody>
          <a:bodyPr wrap="none" rtlCol="0">
            <a:spAutoFit/>
          </a:bodyPr>
          <a:lstStyle/>
          <a:p>
            <a:r>
              <a:rPr lang="en-US" sz="2400" dirty="0" smtClean="0"/>
              <a:t>Cause- Matt woke up late. </a:t>
            </a:r>
          </a:p>
        </p:txBody>
      </p:sp>
      <p:sp>
        <p:nvSpPr>
          <p:cNvPr id="5" name="TextBox 4"/>
          <p:cNvSpPr txBox="1"/>
          <p:nvPr/>
        </p:nvSpPr>
        <p:spPr>
          <a:xfrm>
            <a:off x="1143000" y="2590800"/>
            <a:ext cx="4452694" cy="461665"/>
          </a:xfrm>
          <a:prstGeom prst="rect">
            <a:avLst/>
          </a:prstGeom>
          <a:noFill/>
        </p:spPr>
        <p:txBody>
          <a:bodyPr wrap="none" rtlCol="0">
            <a:spAutoFit/>
          </a:bodyPr>
          <a:lstStyle/>
          <a:p>
            <a:r>
              <a:rPr lang="en-US" sz="2400" dirty="0" smtClean="0"/>
              <a:t>Effect- Matt was late to school. </a:t>
            </a:r>
          </a:p>
        </p:txBody>
      </p:sp>
      <p:sp>
        <p:nvSpPr>
          <p:cNvPr id="7" name="TextBox 6"/>
          <p:cNvSpPr txBox="1"/>
          <p:nvPr/>
        </p:nvSpPr>
        <p:spPr>
          <a:xfrm>
            <a:off x="304800" y="3200400"/>
            <a:ext cx="8229600" cy="1938992"/>
          </a:xfrm>
          <a:prstGeom prst="rect">
            <a:avLst/>
          </a:prstGeom>
          <a:noFill/>
        </p:spPr>
        <p:txBody>
          <a:bodyPr wrap="square" rtlCol="0">
            <a:spAutoFit/>
          </a:bodyPr>
          <a:lstStyle/>
          <a:p>
            <a:r>
              <a:rPr lang="en-US" sz="2400" dirty="0" smtClean="0"/>
              <a:t>2. Claudia wanted to go outside and play with her friends. Her mom said she had to take out the trash before she could go play.  Claudia did not take out the trash like she was told.  When Claudia came home after playing outside she got in trouble.  </a:t>
            </a:r>
          </a:p>
        </p:txBody>
      </p:sp>
      <p:sp>
        <p:nvSpPr>
          <p:cNvPr id="10" name="TextBox 9"/>
          <p:cNvSpPr txBox="1"/>
          <p:nvPr/>
        </p:nvSpPr>
        <p:spPr>
          <a:xfrm>
            <a:off x="1371600" y="5562600"/>
            <a:ext cx="4234685" cy="461665"/>
          </a:xfrm>
          <a:prstGeom prst="rect">
            <a:avLst/>
          </a:prstGeom>
          <a:noFill/>
        </p:spPr>
        <p:txBody>
          <a:bodyPr wrap="none" rtlCol="0">
            <a:spAutoFit/>
          </a:bodyPr>
          <a:lstStyle/>
          <a:p>
            <a:r>
              <a:rPr lang="en-US" sz="2400" dirty="0" smtClean="0"/>
              <a:t>Effect- Claudia got in trouble. </a:t>
            </a:r>
          </a:p>
        </p:txBody>
      </p:sp>
      <p:sp>
        <p:nvSpPr>
          <p:cNvPr id="11" name="TextBox 10"/>
          <p:cNvSpPr txBox="1"/>
          <p:nvPr/>
        </p:nvSpPr>
        <p:spPr>
          <a:xfrm>
            <a:off x="1371600" y="5105400"/>
            <a:ext cx="5867312" cy="461665"/>
          </a:xfrm>
          <a:prstGeom prst="rect">
            <a:avLst/>
          </a:prstGeom>
          <a:noFill/>
        </p:spPr>
        <p:txBody>
          <a:bodyPr wrap="none" rtlCol="0">
            <a:spAutoFit/>
          </a:bodyPr>
          <a:lstStyle/>
          <a:p>
            <a:r>
              <a:rPr lang="en-US" sz="2400" dirty="0" smtClean="0"/>
              <a:t>Cause- Claudia did not take out the trash.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Turn to a partner and talk. </a:t>
            </a:r>
            <a:endParaRPr lang="en-US" sz="4800" dirty="0"/>
          </a:p>
        </p:txBody>
      </p:sp>
      <p:sp>
        <p:nvSpPr>
          <p:cNvPr id="3" name="Content Placeholder 2"/>
          <p:cNvSpPr>
            <a:spLocks noGrp="1"/>
          </p:cNvSpPr>
          <p:nvPr>
            <p:ph sz="quarter" idx="1"/>
          </p:nvPr>
        </p:nvSpPr>
        <p:spPr/>
        <p:txBody>
          <a:bodyPr>
            <a:normAutofit/>
          </a:bodyPr>
          <a:lstStyle/>
          <a:p>
            <a:r>
              <a:rPr lang="en-US" sz="3600" dirty="0" smtClean="0"/>
              <a:t>What is cause?</a:t>
            </a:r>
          </a:p>
          <a:p>
            <a:r>
              <a:rPr lang="en-US" sz="3600" dirty="0" smtClean="0"/>
              <a:t>What is effect? </a:t>
            </a:r>
          </a:p>
          <a:p>
            <a:r>
              <a:rPr lang="en-US" sz="3600" dirty="0" smtClean="0"/>
              <a:t>Which comes first effect or cause? </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u="sng" dirty="0" smtClean="0"/>
              <a:t>Fact</a:t>
            </a:r>
            <a:r>
              <a:rPr lang="en-US" sz="8000" dirty="0" smtClean="0"/>
              <a:t>		 </a:t>
            </a:r>
            <a:r>
              <a:rPr lang="en-US" sz="8000" u="sng" dirty="0" smtClean="0"/>
              <a:t>Opinion</a:t>
            </a:r>
            <a:endParaRPr lang="en-US" sz="8000" u="sng" dirty="0"/>
          </a:p>
        </p:txBody>
      </p:sp>
      <p:sp>
        <p:nvSpPr>
          <p:cNvPr id="4" name="TextBox 3"/>
          <p:cNvSpPr txBox="1"/>
          <p:nvPr/>
        </p:nvSpPr>
        <p:spPr>
          <a:xfrm>
            <a:off x="533400" y="1524000"/>
            <a:ext cx="3657600" cy="1384995"/>
          </a:xfrm>
          <a:prstGeom prst="rect">
            <a:avLst/>
          </a:prstGeom>
          <a:noFill/>
        </p:spPr>
        <p:txBody>
          <a:bodyPr wrap="square" rtlCol="0">
            <a:spAutoFit/>
          </a:bodyPr>
          <a:lstStyle/>
          <a:p>
            <a:r>
              <a:rPr lang="en-US" sz="2800" dirty="0" smtClean="0"/>
              <a:t>A fact is something that can be proven to be true or false.  </a:t>
            </a:r>
            <a:endParaRPr lang="en-US" sz="2800" dirty="0"/>
          </a:p>
        </p:txBody>
      </p:sp>
      <p:sp>
        <p:nvSpPr>
          <p:cNvPr id="5" name="TextBox 4"/>
          <p:cNvSpPr txBox="1"/>
          <p:nvPr/>
        </p:nvSpPr>
        <p:spPr>
          <a:xfrm>
            <a:off x="4648200" y="1447800"/>
            <a:ext cx="4038600" cy="1815882"/>
          </a:xfrm>
          <a:prstGeom prst="rect">
            <a:avLst/>
          </a:prstGeom>
          <a:noFill/>
        </p:spPr>
        <p:txBody>
          <a:bodyPr wrap="square" rtlCol="0">
            <a:spAutoFit/>
          </a:bodyPr>
          <a:lstStyle/>
          <a:p>
            <a:r>
              <a:rPr lang="en-US" sz="2800" dirty="0" smtClean="0"/>
              <a:t>An opinion is what someone thinks, feels, or believes.  It cannot be proven.</a:t>
            </a:r>
            <a:endParaRPr lang="en-US" sz="2800" dirty="0"/>
          </a:p>
        </p:txBody>
      </p:sp>
      <p:cxnSp>
        <p:nvCxnSpPr>
          <p:cNvPr id="7" name="Straight Connector 6"/>
          <p:cNvCxnSpPr/>
          <p:nvPr/>
        </p:nvCxnSpPr>
        <p:spPr>
          <a:xfrm>
            <a:off x="4343400" y="152400"/>
            <a:ext cx="76200" cy="647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3505200"/>
            <a:ext cx="3352800" cy="1015663"/>
          </a:xfrm>
          <a:prstGeom prst="rect">
            <a:avLst/>
          </a:prstGeom>
          <a:noFill/>
        </p:spPr>
        <p:txBody>
          <a:bodyPr wrap="square" rtlCol="0">
            <a:spAutoFit/>
          </a:bodyPr>
          <a:lstStyle/>
          <a:p>
            <a:r>
              <a:rPr lang="en-US" sz="6000" dirty="0" smtClean="0"/>
              <a:t>2 + 2 = 4 </a:t>
            </a:r>
            <a:endParaRPr lang="en-US" sz="6000" dirty="0"/>
          </a:p>
        </p:txBody>
      </p:sp>
      <p:sp>
        <p:nvSpPr>
          <p:cNvPr id="12" name="TextBox 11"/>
          <p:cNvSpPr txBox="1"/>
          <p:nvPr/>
        </p:nvSpPr>
        <p:spPr>
          <a:xfrm>
            <a:off x="304800" y="5334000"/>
            <a:ext cx="3962400" cy="830997"/>
          </a:xfrm>
          <a:prstGeom prst="rect">
            <a:avLst/>
          </a:prstGeom>
          <a:noFill/>
        </p:spPr>
        <p:txBody>
          <a:bodyPr wrap="square" rtlCol="0">
            <a:spAutoFit/>
          </a:bodyPr>
          <a:lstStyle/>
          <a:p>
            <a:r>
              <a:rPr lang="en-US" sz="2400" dirty="0" smtClean="0"/>
              <a:t>This is a fact because it is true and we can prove it!</a:t>
            </a:r>
            <a:endParaRPr lang="en-US" sz="2400" dirty="0"/>
          </a:p>
        </p:txBody>
      </p:sp>
      <p:sp>
        <p:nvSpPr>
          <p:cNvPr id="13" name="TextBox 12"/>
          <p:cNvSpPr txBox="1"/>
          <p:nvPr/>
        </p:nvSpPr>
        <p:spPr>
          <a:xfrm>
            <a:off x="4572000" y="3505200"/>
            <a:ext cx="4419600" cy="1446550"/>
          </a:xfrm>
          <a:prstGeom prst="rect">
            <a:avLst/>
          </a:prstGeom>
          <a:noFill/>
        </p:spPr>
        <p:txBody>
          <a:bodyPr wrap="square" rtlCol="0">
            <a:spAutoFit/>
          </a:bodyPr>
          <a:lstStyle/>
          <a:p>
            <a:r>
              <a:rPr lang="en-US" sz="4400" dirty="0" smtClean="0"/>
              <a:t>Blue is the best color!</a:t>
            </a:r>
            <a:endParaRPr lang="en-US" sz="4400" dirty="0"/>
          </a:p>
        </p:txBody>
      </p:sp>
      <p:sp>
        <p:nvSpPr>
          <p:cNvPr id="14" name="Down Arrow 13"/>
          <p:cNvSpPr/>
          <p:nvPr/>
        </p:nvSpPr>
        <p:spPr>
          <a:xfrm rot="10800000">
            <a:off x="1676400" y="4419600"/>
            <a:ext cx="484632" cy="9784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48200" y="5410200"/>
            <a:ext cx="4063936" cy="1200329"/>
          </a:xfrm>
          <a:prstGeom prst="rect">
            <a:avLst/>
          </a:prstGeom>
          <a:noFill/>
        </p:spPr>
        <p:txBody>
          <a:bodyPr wrap="square" rtlCol="0">
            <a:spAutoFit/>
          </a:bodyPr>
          <a:lstStyle/>
          <a:p>
            <a:r>
              <a:rPr lang="en-US" sz="2400" dirty="0" smtClean="0"/>
              <a:t>This is an opinion, because not everyone thinks blue is the best color. </a:t>
            </a:r>
            <a:endParaRPr lang="en-US" sz="2400" dirty="0"/>
          </a:p>
        </p:txBody>
      </p:sp>
      <p:sp>
        <p:nvSpPr>
          <p:cNvPr id="16" name="Right Arrow 15"/>
          <p:cNvSpPr/>
          <p:nvPr/>
        </p:nvSpPr>
        <p:spPr>
          <a:xfrm rot="15894033">
            <a:off x="5884938" y="4838709"/>
            <a:ext cx="825841"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Autofit/>
          </a:bodyPr>
          <a:lstStyle/>
          <a:p>
            <a:r>
              <a:rPr lang="en-US" sz="5400" dirty="0" smtClean="0"/>
              <a:t>Is it a fact or an opinion? </a:t>
            </a:r>
            <a:endParaRPr lang="en-US" sz="5400" dirty="0"/>
          </a:p>
        </p:txBody>
      </p:sp>
      <p:sp>
        <p:nvSpPr>
          <p:cNvPr id="4" name="TextBox 3"/>
          <p:cNvSpPr txBox="1"/>
          <p:nvPr/>
        </p:nvSpPr>
        <p:spPr>
          <a:xfrm>
            <a:off x="381000" y="1295400"/>
            <a:ext cx="6102953" cy="523220"/>
          </a:xfrm>
          <a:prstGeom prst="rect">
            <a:avLst/>
          </a:prstGeom>
          <a:noFill/>
        </p:spPr>
        <p:txBody>
          <a:bodyPr wrap="none" rtlCol="0">
            <a:spAutoFit/>
          </a:bodyPr>
          <a:lstStyle/>
          <a:p>
            <a:r>
              <a:rPr lang="en-US" sz="2800" dirty="0" smtClean="0"/>
              <a:t>1. Penguins are prettier than zebras. </a:t>
            </a:r>
            <a:endParaRPr lang="en-US" sz="2800" dirty="0"/>
          </a:p>
        </p:txBody>
      </p:sp>
      <p:sp>
        <p:nvSpPr>
          <p:cNvPr id="5" name="TextBox 4"/>
          <p:cNvSpPr txBox="1"/>
          <p:nvPr/>
        </p:nvSpPr>
        <p:spPr>
          <a:xfrm>
            <a:off x="1828800" y="2362200"/>
            <a:ext cx="1247457" cy="461665"/>
          </a:xfrm>
          <a:prstGeom prst="rect">
            <a:avLst/>
          </a:prstGeom>
          <a:noFill/>
        </p:spPr>
        <p:txBody>
          <a:bodyPr wrap="none" rtlCol="0">
            <a:spAutoFit/>
          </a:bodyPr>
          <a:lstStyle/>
          <a:p>
            <a:r>
              <a:rPr lang="en-US" sz="2400" dirty="0" smtClean="0"/>
              <a:t>Opinion</a:t>
            </a:r>
            <a:endParaRPr lang="en-US" dirty="0"/>
          </a:p>
        </p:txBody>
      </p:sp>
      <p:sp>
        <p:nvSpPr>
          <p:cNvPr id="6" name="Right Arrow 5"/>
          <p:cNvSpPr/>
          <p:nvPr/>
        </p:nvSpPr>
        <p:spPr>
          <a:xfrm rot="15796733">
            <a:off x="1957015" y="1836522"/>
            <a:ext cx="599879"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00600" y="2209800"/>
            <a:ext cx="3515065" cy="523220"/>
          </a:xfrm>
          <a:prstGeom prst="rect">
            <a:avLst/>
          </a:prstGeom>
          <a:noFill/>
        </p:spPr>
        <p:txBody>
          <a:bodyPr wrap="none" rtlCol="0">
            <a:spAutoFit/>
          </a:bodyPr>
          <a:lstStyle/>
          <a:p>
            <a:r>
              <a:rPr lang="en-US" sz="2800" dirty="0" smtClean="0"/>
              <a:t>2. The sun is yellow. </a:t>
            </a:r>
            <a:endParaRPr lang="en-US" sz="2800" dirty="0"/>
          </a:p>
        </p:txBody>
      </p:sp>
      <p:sp>
        <p:nvSpPr>
          <p:cNvPr id="8" name="TextBox 7"/>
          <p:cNvSpPr txBox="1"/>
          <p:nvPr/>
        </p:nvSpPr>
        <p:spPr>
          <a:xfrm>
            <a:off x="5410200" y="3200400"/>
            <a:ext cx="782587" cy="461665"/>
          </a:xfrm>
          <a:prstGeom prst="rect">
            <a:avLst/>
          </a:prstGeom>
          <a:noFill/>
        </p:spPr>
        <p:txBody>
          <a:bodyPr wrap="none" rtlCol="0">
            <a:spAutoFit/>
          </a:bodyPr>
          <a:lstStyle/>
          <a:p>
            <a:r>
              <a:rPr lang="en-US" sz="2400" dirty="0" smtClean="0"/>
              <a:t>Fact</a:t>
            </a:r>
            <a:endParaRPr lang="en-US" sz="2400" dirty="0"/>
          </a:p>
        </p:txBody>
      </p:sp>
      <p:sp>
        <p:nvSpPr>
          <p:cNvPr id="10" name="Right Arrow 9"/>
          <p:cNvSpPr/>
          <p:nvPr/>
        </p:nvSpPr>
        <p:spPr>
          <a:xfrm rot="15796733">
            <a:off x="5538415" y="2674722"/>
            <a:ext cx="599879"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https://ce12b193d2f7d75eb0d1-a678cc8f4f890e88f71fe9818106b11e.ssl.cf1.rackcdn.com/vault/img/2012/08/09/5023fe9fc29e061d3f000005/medium_sun-big.png"/>
          <p:cNvPicPr>
            <a:picLocks noChangeAspect="1" noChangeArrowheads="1"/>
          </p:cNvPicPr>
          <p:nvPr/>
        </p:nvPicPr>
        <p:blipFill>
          <a:blip r:embed="rId2" cstate="print"/>
          <a:srcRect/>
          <a:stretch>
            <a:fillRect/>
          </a:stretch>
        </p:blipFill>
        <p:spPr bwMode="auto">
          <a:xfrm>
            <a:off x="6733389" y="2667000"/>
            <a:ext cx="2144322" cy="2133600"/>
          </a:xfrm>
          <a:prstGeom prst="rect">
            <a:avLst/>
          </a:prstGeom>
          <a:noFill/>
        </p:spPr>
      </p:pic>
      <p:sp>
        <p:nvSpPr>
          <p:cNvPr id="12" name="TextBox 11"/>
          <p:cNvSpPr txBox="1"/>
          <p:nvPr/>
        </p:nvSpPr>
        <p:spPr>
          <a:xfrm>
            <a:off x="152400" y="3886200"/>
            <a:ext cx="6582251" cy="523220"/>
          </a:xfrm>
          <a:prstGeom prst="rect">
            <a:avLst/>
          </a:prstGeom>
          <a:noFill/>
        </p:spPr>
        <p:txBody>
          <a:bodyPr wrap="none" rtlCol="0">
            <a:spAutoFit/>
          </a:bodyPr>
          <a:lstStyle/>
          <a:p>
            <a:r>
              <a:rPr lang="en-US" sz="2800" dirty="0" smtClean="0"/>
              <a:t>3. People have two eyes and one nose. </a:t>
            </a:r>
            <a:endParaRPr lang="en-US" sz="2800" dirty="0"/>
          </a:p>
        </p:txBody>
      </p:sp>
      <p:sp>
        <p:nvSpPr>
          <p:cNvPr id="14" name="TextBox 13"/>
          <p:cNvSpPr txBox="1"/>
          <p:nvPr/>
        </p:nvSpPr>
        <p:spPr>
          <a:xfrm>
            <a:off x="1371600" y="4953000"/>
            <a:ext cx="782587" cy="461665"/>
          </a:xfrm>
          <a:prstGeom prst="rect">
            <a:avLst/>
          </a:prstGeom>
          <a:noFill/>
        </p:spPr>
        <p:txBody>
          <a:bodyPr wrap="none" rtlCol="0">
            <a:spAutoFit/>
          </a:bodyPr>
          <a:lstStyle/>
          <a:p>
            <a:r>
              <a:rPr lang="en-US" sz="2400" dirty="0" smtClean="0"/>
              <a:t>Fact</a:t>
            </a:r>
            <a:endParaRPr lang="en-US" sz="2400" dirty="0"/>
          </a:p>
        </p:txBody>
      </p:sp>
      <p:sp>
        <p:nvSpPr>
          <p:cNvPr id="15" name="Right Arrow 14"/>
          <p:cNvSpPr/>
          <p:nvPr/>
        </p:nvSpPr>
        <p:spPr>
          <a:xfrm rot="15796733">
            <a:off x="1499815" y="4427322"/>
            <a:ext cx="599879" cy="48463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6" name="AutoShape 4" descr="data:image/jpeg;base64,/9j/4AAQSkZJRgABAQAAAQABAAD/2wCEAAkGBxQTEhUUExQWFBQXFxwYGBcXGBgYHBweFxccFhcYGBcYHCggHBwlGxgYIjEhJSkrLi4uFx8zODMsNygtLisBCgoKBQUFDgUFDisZExkrKysrKysrKysrKysrKysrKysrKysrKysrKysrKysrKysrKysrKysrKysrKysrKysrK//AABEIAOcA2gMBIgACEQEDEQH/xAAcAAABBQEBAQAAAAAAAAAAAAAFAQIDBAYABwj/xAA/EAABAgMFBQYEBAUDBQEAAAABAhEAAyEEEjFBUQVhcYGRBhMiobHwMkLB0VJiguEUI3KS8TOishUWJEPCB//EABQBAQAAAAAAAAAAAAAAAAAAAAD/xAAUEQEAAAAAAAAAAAAAAAAAAAAA/9oADAMBAAIRAxEAPwD2KUiJLsIiOWuAdCxXM3lEiFvlASiOhjwrmAVoVoQGFJaA5oQiGKnDWIJlvQMw2uXlAWiI67AmbtpAwdR3Ye+cMTtkaltWp1aAM3YW7Ak285ORxp+8Pk2+uJPKn7wBG5C3Iqfxydfpy4xCdo/mHrAEgmOIgWnaeQY1Z1Grn8o+rcYl/wCqJvM/qfQNAXgmFuxWl2tBoFpJGNR5xYCoDgmFAjgYWA5oRoc8JAKBHNHAwsBGuImETGIyIBBEU5TRIIimwFYrJ1hZS7vtvfQwqlUikq0OBgAdQCDzJ+kAQVbBz0f74xGbWPwv16GkD1z2wVyUo+rNFSfbrqmJSxG/yu/UwBeZbCKCm4JbzijO2gs0dIO414O4gbabYNeQA/z5xECQCctQ3vrrAEyr8d5x18wTFZZeuAyJIHSn70iex2JcwAkmWhqKLuf6UH1PQ4wVsshCD4Q6s1HxK6mieFOEAHl2aYo1SoA5kno2PkIvJ2ZRr3XGCYtKRQmu51HoBTpFKf2jkhV0XlqGISm83GtICiqwzU/hUDmCx6EepiX+HXg7UzHqHaJzthK8ZSk71FCf/r6w+ybUlAhBULxwCiAeAJoeRMBStWy5qhiFHeG6A084Bz1TJa2UGOV4sOhx4xqlWkhdLh3XwFf2u0WbTZJdoRdUOBwUk6j20Bl0WwuxD5UFOFDXyxiQzgrPcxLcmwHukQWywLlG6Wp0VoRi3DCKilEHduduGL9IAjMOTe+Yp/aIsydrrQwcNoX83ciBCJrJoCQDX27dX4RLKS4DDEUfz8Ib0AgNNY9uJUwUGOBLMHyYVPXSC8YmUn8zHGmO7QPhg5jUWC1ApAKgVNxwpiP8wF6FiAWlO+JErfKAeIdDEw+AaoRG0SKiEqgOEVbXNA9+/pFh4pWup3bw46iogB1pnqqyqHj5XYry0NinHh6u3URZnofQ/qf0x5xAhIANAqug9av0EAkwHhuAThwikqY5ZWGpbo4qOkS2uZ4XAP6ePlyimLQAK8SX01OEBKpIBBfgCT6mCmzk+EKULxVWWjh86qYPkfXAdZ7OJqkoAdOKhqBgmozLcngxMUCCSSmXmU+FUzck/LL34nm5CxL8RN5TqzCctxIw4PxMTqlDNwn8Pw+n7c4DzLcq7/LuyJQ+YukNqhAZS+JYHfFaz25KnAmTpgBrdZD51KfhDZP6QF3aSnATMIly8kD5v0iquEU5M5ZDSJQQjC+sBIp+FIx59IilbYQS1ms5mqzUBSmsxQJVxaLIXPUfHdlkj5TeV1qw4dYBq0olm9NmqK8BkTuQkB+QaIrXNvAg2YKRpNUEqLsPmdqkY7oYm1plk92DMmGhUSXLYgrLkD8qa8Ibs5BWpUxanlIqsjBSk1upA/8AWh8NQM3MBkLdabWi0ES1qlyDdupmKQGphfBIOGL5R6J2b2upUtImoY4BaSkpJ0LGh4xl7VKlqsEvvw4uKV4sWM1HdnjdJY7op2JCrOod2SxajkgkgEJL4gvR+FID0+12RMwMRUVBbD9t0ZbaliUFELxZw4cbimtRug9si3iYgEU47sQc6Z8QdYt2uzpmoKTyOaTAYRMu6xIdsnAYAZPUfpEWJM0A/DdfKo6glzlia0pD7dYyhRScXDhqf1OcEsDvxxjpMsM4AA1rdz5no0BYRLKtRqB4RzY0i5YpmFKeR4nM8oqS51BThQN+kHDOsWEeepx+8AVEzTqPu7nrFyyqdPCBNlL0d/pxAp5wTshGA45fSAtCHQxMPeARUQNEyohMAkUbTjw94jDmIvxRtQrTH3z6QFKYHq3Nv/rA9Iq94M2wb4EV/U9ekTz30509fuIGiYQpT1c0ORo7FhjvoYBZ8pzQv1+kVZljBNWrm4zrD++GIGORZ+Tuc4msiCspSMFEJUQGDMSWwyBgLezbGESnUwCxeU34BgnnUnViIsTZocE4lJUX+FKRuyfM/wCIq7TtyVqKBhfCKaSxeP8AuI6QMtttUqXOWkMtUwS0/oHhSOCi/ACAjY2qaorUUyZfxElq6f1kZfKOT31hKwEpTckJDCoS+dHNNXqcy5hirLLkoSglpcsVJ+ZRxO8liekMte0p0wBkKRL+VLhDjWviPIcNYAl/1Lu0iXJlFIbAVPEnTexgHtDaqlOkECjlIZR4rUaAb1QloIKfFNlIB+TvEozxIqf7ngdOszgJBcO5RJSpQwxKywJ3l+UBELUpZuIOPxLqzYsCaq5thgAIdtvtGlKUyJfwJYFIFVthe/K9WqVHQYvs+yp03wSkMnAkF6b1jwpwwDnCNJsbsSiSL62WvHcPqTvOMBlLPYZ9p8U1wnFjmR8NHoEuab4tbOnAvJmD4RdvflFU11ALcERrVShLdIFGjNbZsbTEzEUrUgYZgtmMX3QF/ZtrXIUQakFlB8SnBQzwNdQRGsRaWuqBdJFN4/b04RhkKMxAKaTUjD8QRVn/ABB8c0qGpMFuz+2AtJCiyXfeg5k7gqhfB3wNAOdoLJfl3wHUivFLi8Dw+LineYzgl3VMCAcSTUuaskY1+sayyzflOrcDlyP1GsAtoWO6sgOK8dPQcPuFOzpL1J5gud2NOuUEU6DLn54CKkuX4hiaa0y0x9IJolDBq6D9g3vGAbZgbwLcqHyo0GpKTiX6j6QOQkDFuAYtxL49Yv2dVMK6k+kBZTCvCJhTANVEN6JVmIfeMBzxVnp4RZiFYgB02Xi9eJryAqfOK1skhnwOjHzKouLW9PpXm/2IipbDhX6+btABJxuKom8/Fj9R74Evswl7x8PytoSAVcg6ep0iNYBBcPz54mkVF2opsj1ClSypsKznUPJZ6DSAo7EN9Ut8FKXML6X8+amiDZVt7zuBqpc5QOr/ALKgls27cStNQmWEjhLmXVD0jHptBkT5ss07vv0DhUpLgZhQPOAI7d7QmXKmTgAqaZvcyHqEm6Ly2wcUx/CN8R9kuzsycozJylTFEusqJOOG6A86alUqUVUAnKWXwqD5lvSNf2d7VSZaGKZpzLS1H3/mA1Nj2DKFLg6D7ReRsmTgZaTxr6wP2f2wss1SZaVELU4CVJIqA7PBqXOc8ICVIAAAYAUA04CHQJ2xtJKB8TERhrZ/FWhTG0KTePwpDMMg70YZwG+tUlPzLSOJH1MCrZYEkYgipcENArZWxrPKqtpq9VkH1LeUGJZlPRIT/TT0gPPtoTplmnzFpB7oBClAYglRBKdAMW3nIkHQrsgUpNssq0lJHjTiHwdvIgxP2r2cFS1titISC2BSp0Hr6Rguzu1JtkmFh4SWmSzgQ7G75wHrWy54UKMBgUgvdzDHNOBGnDCztNDlCw2NxR0zD8w364zNhtwKkFKmC/8ATUXAOZkTRkcbqvZ0UibfSpGF9Lp1Chj0UkHnAVJclzhdSKnJ+OnWLaZgwFeGHPWKyJgKQSbzgKbIPXljiQ8TqFHwG9m6PXnASpmdd2PnQconkhjXzNfvFRD8fenHSLdjUH/Yjy/eAvoLh4eTDEmHQDVGIokUIjeARMQzlARMnCIZ0AMtYIwpu9/aKzfif0982i7bwbpG5wKg8gPrA9KznUZvT0pALbJby1BN5ykim8M/t4Gdpl3BQeFK0g/0y0FvMwY0AoVEABtxPDJ9YpdpbKJiVIT8QIUAcD4Lqw/Au2d0wAvsTOC0KlqNTeWH/DNoeirh5xm+3Uru1d8zFaaj8wAlqw/pER7MtpkTBMOIBCwcglkFPNTNvAgn2rAny3HivFM1PCZRq/mD84Cn2eEpkGawSiWZhfB5jMGOJASS35xBH/v+zhRlyZKpopgCdQzJBzutxqKQw9jTPllKV3V/MzsSA1NAAwGYEP2n2LWqVKlGSJfdouvKLhQckE4G8CVOc3gLuyu0UmeE3EEElgCCKs5CVKAcgF2xjbbImXhx38oymzdhjuxIKSQV95kCFBISlRPiZgAzHKNjs+VdLZwGF7VKKZ6R8t6o3RSt8pc4TUSlJC0IKiTgS3+klJoo5VLB8zgZ7V2V5tcL3rvg7s+T3iAFgEZmoPMjHnAeObM2bOnTUpM1aJQKQVFMqiQbylDweEBzRTuSBGw7HSrTMXMl3xMkoV4ZpfxVOtcMcct8bab2Xs6jUKObPR8XaL9msqJSWQGEBW2lYkqlFCg7pKab8+LtHmMlMtRIWwXipKg6TW65IqhThtD5R6fbZ4w94x59/wBPT3k6YPimIIL5Agt5sYAtYLMhKCmYm/IIqxcoGSgRiAeY6wWkyJkooXe7yVeHiGLKqx18aUf3GPNLNtRaLYsyywE+4RkQUjEcR5749M2VbAnwkMhTm6flzUBuBCiNzQFqTIJSi6KABsh8NaBjjqYl7sJDitakfcn0eJk+G8nEOGwNGvD6w2YhxWnn55cIBgOvmPrQmJ5Uvq/vGIZUnTy+wbziyhJgLyIcYikCnsRIYBFRFD1GI3gOTEU4RMIjXAVJiaNhyfqIqKs5Go5/8VcMjBEp9ikcJdPZ6pgBQYTJeNL6mbBkECmBe8aiMpt7bCrj5rmO+YwNN7i7+oxt51m8SaM4UKEsPCRRxR38o8x7QJI7sBwUzFpxFCMD1UTyEB1otkpaSuagrCTdMyX8Yun4jkoOM9McDAyXKKZBkhfeBIUmUrC8maQpAIxCgVM2WGkSWq0dxKC3UjwC6tJPhBIYY1DHCLMhAWZcxKXQxUmoDEXWKgMVG6HyqYD1Ts/s/u0Aq+JVTzq0FymKlkmXkJV+IA9REl+sBKlIGGcR/OwxhDMYRmrd2iNnCVGWpV6YQopYkAlgq67kCmG+lICx2pshIvBgct7QvZu1uCDQpanEPAHtH2oUpDIAUvBKcATkScW14Rf7HzFzVX1JCf5aUEh2UoYlL1bHGA1pW0Dbfb2wxyghaKCANtl19M4CGdMJClaA+kAP4MyJcyZOWC5UtRH4UsEpHFgOAg7tW0pkWWbMV8KU3i2LOHaMNtHb38cJ0tKbkuXLF18SVO5IwwDNXOAB7Il3psxZIIM2+2+6/qryj1GYWTImHG8ArfeR4j0cc4xWwrD/ADEpb/UWgcjdB8hGy2qCZMpAoVTgnlerhuBgC1hUUqVKVigXQdUoWpv9q0DlF257+2kMK3moV+NPmACfp0i1OLB2fgMOpEAxI4RNeG/3xit3vvD6CJUL5QFhEPeIkmHpMAi4hJ91idURtAcIYsRIBDVCAYkRJdeGgRImAitUtwk5pLjoX8njzvtpYbqwoA3TMCh/bd+iY9JnYPoR9vrGc21Zu8QqWuhC/CWz+IDixNM2O6A8w2zIMySE6y1ADem4w6AxmOz/AGimSElCkhScACSCDpw3NG9m2FSVzEAVQe+l5ukGo3ulR/twpGG7Q7IuzFFLssd4OBr9GgPbewO1xabIhYDMSkjRjQdI0pTHjX/4vtoSpq7MssJlUv8AiTlzHpHtSTAVwh6R1pMqWl5l0DJw55DEmFtto7pN66VnIJFTXKPPdvStoWpSlyUplsybqy60h6m4N1ano0BobdtOzd5eKQSXAoxxYY74l2XtiTeZCkjdSMt/27O8IVJExR+dSlOfDmMBg9IE27s+vvHKzLUKXZR4M7ggU61gPWrSrPKAtrmVHv3WG7HsypUkJXMXMUwqoilMAwEPWn3rACe2h/8ABmJwMwol/wByw5PIGMp2bsDzpwwvIH3+vnBztbau8WiSD8DKW2qzdQOjnmIq7FAHerwZgeBSkgeogCGwbH/5UmlEusn9JI8w0Hu7C70zBEq+oHIkvhuAMDZMn+aAKAgJUd11ykaOUseJglbZl65Z5YqoOtvlSaj/AG+ogJ7PMATZicQo4/mQtvpBeeqgy5kekDFyx30pAZkC824JUkDrd6wTnTmGBOpgK4T7o/0hyR79tHUNT5hvsYddGRPvcYCZGEK0ckUhwEBGsxG8SrERNATJiNZh70irPXAPC4mQXiilYff5/YcospV7916tATzR4T7wrA+1tRxe7wXSN6avuatdQmLxnAAk0Aq8AbXb+7SZisTSWk4gHB+Jrw4CABInPaFSwCopUoJUd5KWL6kEb8aYxVt+xUruP4bpILg0CsMHwKcCzeKJdkWNwuas/H4UEY6JI6P1MS7SUu73wcLSq5OSk5popvMtweAxG1+zosswr70SyCFAMpR1DEADI5x6X2K7WS7UgIUbs5IHhV4SoN8SRnGfnp76X8RvgFSVAveQ3iYH5kOFilcM4wm0JE2z2mXNClPeAJBJY51GTVHEQH0DPrxgTtJDh0gheqQ3WAGye1E1PhnC8ML9AdKjA+Ua3Zu0Zc0UIJgM9P2ZbVj/AFSkZNj6RHZ9jrR8XiOr14xpdq24ISdwrAtNvBS+bezAJdbF/T2PvA3bW2UyEKZlLukhPAYq0HrEdv2oxZAdWeYH3O6M1tdDy1kl1Ko5LuVUx94hoCps/vO5E2a5mTSqaomhYi6gNzBbeYv2eY0ovRS1p6veAPIekS7VASZjCkpKUpB/F8oxpUDkkwMkKvzpaR8CGwzKmS+9kt5wG6mDxISggKJHiOFAQS2fpWCCVokJDKvqvMo4kkOmrbmYcIGIU5lEgN3j4CgTKJ/fnB6bZAUqS2IodD7GWkBWsk0i8o1mLIcODdGCUaO2OpiwbU2JD728iYGB1M5r8z6g1oPeETyn0J3/AAtwzgL6Jr5/bfoIkSffukU7MWNf3/2wRlywdYCVApDo4UhFQDFmICYlXEMBNegdaZsXHgTa1Vd295QDe+bf73xYRbTg4G/7UrxgUqax+33hsufjrkwJ82PvOAubTtxCQlNVLUyQTixqTuB84EGzrnzKq8NQ/AeJXvVMW5koqtJAwSESkHLxy76lDfjXeIhtW0BKmTEIFEICeJfDmfpAWNn3V2gn/wBFmB5qzfVm8hAeRaj3kwmqDdExI/Eby1KS+JBcchjB2bZDJsaZKfjmVmFqkqqQAMTgOEDZNyzoN7xLV4WBw1SCPnLeI4JG+AE2ZSpSwkHwkhSJgdgflJOhL9Tyn2/skTUG6GCwRd/CpIdKR0bhdinsgTFTLRK+NjfSg0otCVHuzrj4cw2kXl2gpTdq1Ckt4gUkEBQzbXFvMO2dIvoRm4B6iog1I2XSgrupnrFLZTFSruDuGrQi9hjQuOUaCyu+LcoAZP2dMNFzFEaGsD52ySPmURWgcRtFJ5iB1sYA+8RAZa4UuAGOFfft4iFmvGUnMzB/tN48qRenrvLZqNX9+sMJaa34JUxY43QxbgTADZsgzwTLHxTFLfeaI5AVi2nZaZRSk4nHcNDvIvH9YEX9gyLkqtBLReOni8IbcwPWEkzL8ozjVRWGfMJqRzJxb5YC8uyEhV2vdnD+lCEKHmYP7Nm35aCC7g9XB+8CJH8lSVmqZibsw5BSlFYUdxKig6MnSLNlJkLZyZaiSH+UsQR6dHzgHywlM9SfxBx6/QvxTFsyh7f/ADAja4PfhQyQC9MiFH0TBdSW/evRP7QCXRx4N76tC2ecL4FBu5U1iNSt3WnkPvEImEF7vP394AwRCNFSXOcD7jXcTEqFl8uUA5aYiaJlGIXOkBEo0gDbp9T/AJ9+cHLSpkkxkdqTfFVzpSAhnWmrN9YbLJdsKUZ/s8JZtnz5pdKSBv8ACPvBuydniGMxYfMCvmftAdZrUFBIBF5Kr2lcSKtm7cWyqK/gFKt98gmUtTk5BmUx95QWNqlSr4I+FaUVwdQSQ+Q+IZRcs1sSHScPePv9gHbS20ES71VLUCsZAJUfxZUKU8jrGdlWozO6W4Kpi2DUAQioCRkCanUh9Gi7UKUtMuWk0Ilyi35SSr/gP7hDe8RKmqWqkuSgSkjK8QxbUgPzuwFVO0BJtylJyWlBH9MsJ/5JxyrGmUAm2KlkXkLBxrQgrS3C6esYBSFrmyzipc2+qtXDzCRxv3QNUxrdo28ySudN8K1ICJaPmCbt3vVfhLFQAxeAlkSUqtK0h2SwFf1FndgyhhrGz2fY0tQnmY8t7LWxQmTFzKFSrwdSUgBmqVGlI2tn7WS0liqUTum/dF3zgNUuTA62SmplDrB2klTVXXKVt8KmrR/CQSFcjDbYbz+XoIANKSA6jUDXCkBEWz/y0oNApJTr8QzHSNBtNNxISKk4xgtozCielbEsolmxozDfXzgNHKtxTLmo1lpSa4KlpvjqCrpF3ZS+7RKQWqlRb8pOHQkc90UJcyULXMlrrKnBK0kaFNFA5/NyB1irthUyWqSoVTKT3bir1KnoMWUC2d3jAbaSpKklLApIIIZ3A0GrfUZRDMTMlU+OU2B8bJ11UkDLERmv49YBWkE3PiAyGRbccDyxMaXZm0e+kX0NeBdhkoaflV5GnAIZdrlkhgpFG+IsBj4SoAXTdDQU/jnz6v6sB6wHnWoJXLmJbu5pKVBvhmajS9DNrW2YgXkhg4DrKcyBQE88qawFnae01BhLIfE4EsK4PgWIffwES/xBIBVUsHLMHzocOucAZ1uKCEhKVrI8RcOGCHL/ANNSrAF9WhspAtIZa2AulQBFRdUki87AE3jTVoDU7PtSVvcLgFizsDvIwgnJgJY7iAyAEh8ACOJGMFrCu8/r+4pAWTEcTBMMaApW34DAyz7JS9+ZXMA/WDk0BogUHgGg0pSGzIe0PEt4DI7XkpWVJWrulmhvAXVh/Cd5FMC/lAcSJsqgngpGYU9OF0/WN9a9mpUGUkKGh9+2jPWrYgSXl2eWrQrUsAcnLwAIWwuVJILeIqAvJdIYH4GB3YmkBtrSAtAmEeG84PiukqJcsWcE4q1zjWL2HfL2mZ4A7S0kBI5sOjVzeKe2Zssfy0T+8JpcShCjoAQkga4CAEbM2pMTKK0MmrKKlBJwd/hvZ5GBs6yqnqvqmX0vhLJpxK8Vb3yyjU2DsoFIvTnBNQGAAfBwM2GES2jZRksyhcL3rpIN1KStQu7wkjnAZKXZu6IWgC6KX5vjBcsLqHZSqPoIK2WUucpBmsUFQBB+IgVUyUskAJrQDAVMVtrJXM8SnCA5TUNUEXhzSW3CCdi2YqYm+o3b4Y3fC4PyhqJBzNSd0A3Y1hKjKQkkrCgpxW6lODnIkH/jrHodmlO75QK2F3Ukd2lAQM2z3k4n0jRLHhccoDNTJZmTlt8uWVKeZgH2m2EW8NFAuDvBFY22xLOySohiol+sM2gkEs1M4DzmyLvpuqBaWaMKyycR/S9QcmrQwYTaXlMsBaVYsQCHIa8+4pY5uN8TbV2UEkzJZISQUqI3mhbNjloYEzpayCzhTXVDR3IPUqD6EaUDpak3wJZWknwKVfwADeJrxZkgOab9CFksyrN40kiWcS99JBLuWFK1fCAuxrEqbaApYp4u8y+IlgXwaleHIt2ctxEzugbyCpaQDgUi94m08LbwoY4wF7adjWZM4oF5KimZLKKsoKchsRQnXBohnLSsBSyS2IwywI3HJ4IbNWuzKWi6pUlyUKS6roNbpFSw10ArE0+2SpwH8kk/iAuHnfZ/OADyLpSyDdwYCmBpQvo/KJUzEjLAAYv8IzGeOLxPaNkE+KWolvkdIUOnhPlA2ZKUCygScbqhXpAXUTzVhpTD9jB/Y085kiopRuRqPQxikLKFMM8g48qekabs/P8A5mDFVCPCOdMYDWRGRDxDYCso0hiUw8R16A5KImAYQxK4YZz0gJlLYRWmMawq10hklJLaQEVpsKZibqkBQORAMS7P2PJlOZctCDqEgHrjFyWmJoCBcgEVAaBu09nhSCKClNBxHlE20rRcqAQ2gLHfTSM9tK2qnApcto4c8kEqOOAbiIDJ7fPeTESJNQ6ZSTrdHjVpdCQquqo9L2ZssIlpS2AAHARnuzPZ8hXfTEsoi6hOSECoA0JNTy4xtJYYCAor2Ugl2rxi3JkBIAyESwsBCpN0UoIEWtWJglbJkClgk6j35QA/aJuylqIcJSS3AHf5b4y8q8laUKUQpSXfD4igDkyjSNxPs4XLXLwvJIfRwzwH2nsczEJmJ/1JYYg5s1N9QesAM2dNVMKkOAVApU9KpyNCXYkvx0h+x7MqSpRuJSvA3icHqxZstQ7RXl2VaJoUMFkFJwqMUK0V6hRjcWYBaReAp7zgB0mc5F4MTnr9HiwuXXARZtMgFJS2jctIdLkskPUtUv8AWAHmXmKH31hZtyaO7mp4KFG4F4szJbQMtifbtAB9q2NUtV0kKIqCRiMi3vCJdgLUJgBZwfxU3aN+0XtqpM2zomYqQbqiNDSvlArZCimagJYua4PTBmr5iA9HhGhECghzQFFSmhFnSJUygoVhxsgbEiApLnNERm7+UXFbNBOJh8vZiRVzARyA8WAImRIAh/dCAhaHCJBLhbkBCsRD3EXLsdcgIUIaHgQ8JhbsBGYQgxK0c0BUmyCaCGmwxeeFeApIsbZQ4yN0W4QwFKZZAoEKSCDiCMeMORJAwAi20IUwFYy4YqVFq7HXIATMTuJ6QNtknEscI0ypQMQTbClWUBmbMg9xOSaihDcdSN0CbAn+cnwuXFHp1EbcbMSxGoAPKIpew5YUFM5GFSPrAEUwsKBDGgK1nVSLQMJHQDwYcDHR0Aojo6OgOhYSOgOjo6OgOjnjo6A6FhI6A6Ojo6AWOJhI6A6Ojo6ASOeOjoDnjo6OgFjjHR0AxRiO9CR0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xQTEhUUExQWFBQXFxwYGBcXGBgYHBweFxccFhcYGBcYHCggHBwlGxgYIjEhJSkrLi4uFx8zODMsNygtLisBCgoKBQUFDgUFDisZExkrKysrKysrKysrKysrKysrKysrKysrKysrKysrKysrKysrKysrKysrKysrKysrKysrK//AABEIAOcA2gMBIgACEQEDEQH/xAAcAAABBQEBAQAAAAAAAAAAAAAFAQIDBAYABwj/xAA/EAABAgMFBQYEBAUDBQEAAAABAhEAAyEEEjFBUQVhcYGRBhMiobHwMkLB0VJiguEUI3KS8TOishUWJEPCB//EABQBAQAAAAAAAAAAAAAAAAAAAAD/xAAUEQEAAAAAAAAAAAAAAAAAAAAA/9oADAMBAAIRAxEAPwD2KUiJLsIiOWuAdCxXM3lEiFvlASiOhjwrmAVoVoQGFJaA5oQiGKnDWIJlvQMw2uXlAWiI67AmbtpAwdR3Ye+cMTtkaltWp1aAM3YW7Ak285ORxp+8Pk2+uJPKn7wBG5C3Iqfxydfpy4xCdo/mHrAEgmOIgWnaeQY1Z1Grn8o+rcYl/wCqJvM/qfQNAXgmFuxWl2tBoFpJGNR5xYCoDgmFAjgYWA5oRoc8JAKBHNHAwsBGuImETGIyIBBEU5TRIIimwFYrJ1hZS7vtvfQwqlUikq0OBgAdQCDzJ+kAQVbBz0f74xGbWPwv16GkD1z2wVyUo+rNFSfbrqmJSxG/yu/UwBeZbCKCm4JbzijO2gs0dIO414O4gbabYNeQA/z5xECQCctQ3vrrAEyr8d5x18wTFZZeuAyJIHSn70iex2JcwAkmWhqKLuf6UH1PQ4wVsshCD4Q6s1HxK6mieFOEAHl2aYo1SoA5kno2PkIvJ2ZRr3XGCYtKRQmu51HoBTpFKf2jkhV0XlqGISm83GtICiqwzU/hUDmCx6EepiX+HXg7UzHqHaJzthK8ZSk71FCf/r6w+ybUlAhBULxwCiAeAJoeRMBStWy5qhiFHeG6A084Bz1TJa2UGOV4sOhx4xqlWkhdLh3XwFf2u0WbTZJdoRdUOBwUk6j20Bl0WwuxD5UFOFDXyxiQzgrPcxLcmwHukQWywLlG6Wp0VoRi3DCKilEHduduGL9IAjMOTe+Yp/aIsydrrQwcNoX83ciBCJrJoCQDX27dX4RLKS4DDEUfz8Ib0AgNNY9uJUwUGOBLMHyYVPXSC8YmUn8zHGmO7QPhg5jUWC1ApAKgVNxwpiP8wF6FiAWlO+JErfKAeIdDEw+AaoRG0SKiEqgOEVbXNA9+/pFh4pWup3bw46iogB1pnqqyqHj5XYry0NinHh6u3URZnofQ/qf0x5xAhIANAqug9av0EAkwHhuAThwikqY5ZWGpbo4qOkS2uZ4XAP6ePlyimLQAK8SX01OEBKpIBBfgCT6mCmzk+EKULxVWWjh86qYPkfXAdZ7OJqkoAdOKhqBgmozLcngxMUCCSSmXmU+FUzck/LL34nm5CxL8RN5TqzCctxIw4PxMTqlDNwn8Pw+n7c4DzLcq7/LuyJQ+YukNqhAZS+JYHfFaz25KnAmTpgBrdZD51KfhDZP6QF3aSnATMIly8kD5v0iquEU5M5ZDSJQQjC+sBIp+FIx59IilbYQS1ms5mqzUBSmsxQJVxaLIXPUfHdlkj5TeV1qw4dYBq0olm9NmqK8BkTuQkB+QaIrXNvAg2YKRpNUEqLsPmdqkY7oYm1plk92DMmGhUSXLYgrLkD8qa8Ibs5BWpUxanlIqsjBSk1upA/8AWh8NQM3MBkLdabWi0ES1qlyDdupmKQGphfBIOGL5R6J2b2upUtImoY4BaSkpJ0LGh4xl7VKlqsEvvw4uKV4sWM1HdnjdJY7op2JCrOod2SxajkgkgEJL4gvR+FID0+12RMwMRUVBbD9t0ZbaliUFELxZw4cbimtRug9si3iYgEU47sQc6Z8QdYt2uzpmoKTyOaTAYRMu6xIdsnAYAZPUfpEWJM0A/DdfKo6glzlia0pD7dYyhRScXDhqf1OcEsDvxxjpMsM4AA1rdz5no0BYRLKtRqB4RzY0i5YpmFKeR4nM8oqS51BThQN+kHDOsWEeepx+8AVEzTqPu7nrFyyqdPCBNlL0d/pxAp5wTshGA45fSAtCHQxMPeARUQNEyohMAkUbTjw94jDmIvxRtQrTH3z6QFKYHq3Nv/rA9Iq94M2wb4EV/U9ekTz30509fuIGiYQpT1c0ORo7FhjvoYBZ8pzQv1+kVZljBNWrm4zrD++GIGORZ+Tuc4msiCspSMFEJUQGDMSWwyBgLezbGESnUwCxeU34BgnnUnViIsTZocE4lJUX+FKRuyfM/wCIq7TtyVqKBhfCKaSxeP8AuI6QMtttUqXOWkMtUwS0/oHhSOCi/ACAjY2qaorUUyZfxElq6f1kZfKOT31hKwEpTckJDCoS+dHNNXqcy5hirLLkoSglpcsVJ+ZRxO8liekMte0p0wBkKRL+VLhDjWviPIcNYAl/1Lu0iXJlFIbAVPEnTexgHtDaqlOkECjlIZR4rUaAb1QloIKfFNlIB+TvEozxIqf7ngdOszgJBcO5RJSpQwxKywJ3l+UBELUpZuIOPxLqzYsCaq5thgAIdtvtGlKUyJfwJYFIFVthe/K9WqVHQYvs+yp03wSkMnAkF6b1jwpwwDnCNJsbsSiSL62WvHcPqTvOMBlLPYZ9p8U1wnFjmR8NHoEuab4tbOnAvJmD4RdvflFU11ALcERrVShLdIFGjNbZsbTEzEUrUgYZgtmMX3QF/ZtrXIUQakFlB8SnBQzwNdQRGsRaWuqBdJFN4/b04RhkKMxAKaTUjD8QRVn/ABB8c0qGpMFuz+2AtJCiyXfeg5k7gqhfB3wNAOdoLJfl3wHUivFLi8Dw+LineYzgl3VMCAcSTUuaskY1+sayyzflOrcDlyP1GsAtoWO6sgOK8dPQcPuFOzpL1J5gud2NOuUEU6DLn54CKkuX4hiaa0y0x9IJolDBq6D9g3vGAbZgbwLcqHyo0GpKTiX6j6QOQkDFuAYtxL49Yv2dVMK6k+kBZTCvCJhTANVEN6JVmIfeMBzxVnp4RZiFYgB02Xi9eJryAqfOK1skhnwOjHzKouLW9PpXm/2IipbDhX6+btABJxuKom8/Fj9R74Evswl7x8PytoSAVcg6ep0iNYBBcPz54mkVF2opsj1ClSypsKznUPJZ6DSAo7EN9Ut8FKXML6X8+amiDZVt7zuBqpc5QOr/ALKgls27cStNQmWEjhLmXVD0jHptBkT5ss07vv0DhUpLgZhQPOAI7d7QmXKmTgAqaZvcyHqEm6Ly2wcUx/CN8R9kuzsycozJylTFEusqJOOG6A86alUqUVUAnKWXwqD5lvSNf2d7VSZaGKZpzLS1H3/mA1Nj2DKFLg6D7ReRsmTgZaTxr6wP2f2wss1SZaVELU4CVJIqA7PBqXOc8ICVIAAAYAUA04CHQJ2xtJKB8TERhrZ/FWhTG0KTePwpDMMg70YZwG+tUlPzLSOJH1MCrZYEkYgipcENArZWxrPKqtpq9VkH1LeUGJZlPRIT/TT0gPPtoTplmnzFpB7oBClAYglRBKdAMW3nIkHQrsgUpNssq0lJHjTiHwdvIgxP2r2cFS1titISC2BSp0Hr6Rguzu1JtkmFh4SWmSzgQ7G75wHrWy54UKMBgUgvdzDHNOBGnDCztNDlCw2NxR0zD8w364zNhtwKkFKmC/8ATUXAOZkTRkcbqvZ0UibfSpGF9Lp1Chj0UkHnAVJclzhdSKnJ+OnWLaZgwFeGHPWKyJgKQSbzgKbIPXljiQ8TqFHwG9m6PXnASpmdd2PnQconkhjXzNfvFRD8fenHSLdjUH/Yjy/eAvoLh4eTDEmHQDVGIokUIjeARMQzlARMnCIZ0AMtYIwpu9/aKzfif0982i7bwbpG5wKg8gPrA9KznUZvT0pALbJby1BN5ykim8M/t4Gdpl3BQeFK0g/0y0FvMwY0AoVEABtxPDJ9YpdpbKJiVIT8QIUAcD4Lqw/Au2d0wAvsTOC0KlqNTeWH/DNoeirh5xm+3Uru1d8zFaaj8wAlqw/pER7MtpkTBMOIBCwcglkFPNTNvAgn2rAny3HivFM1PCZRq/mD84Cn2eEpkGawSiWZhfB5jMGOJASS35xBH/v+zhRlyZKpopgCdQzJBzutxqKQw9jTPllKV3V/MzsSA1NAAwGYEP2n2LWqVKlGSJfdouvKLhQckE4G8CVOc3gLuyu0UmeE3EEElgCCKs5CVKAcgF2xjbbImXhx38oymzdhjuxIKSQV95kCFBISlRPiZgAzHKNjs+VdLZwGF7VKKZ6R8t6o3RSt8pc4TUSlJC0IKiTgS3+klJoo5VLB8zgZ7V2V5tcL3rvg7s+T3iAFgEZmoPMjHnAeObM2bOnTUpM1aJQKQVFMqiQbylDweEBzRTuSBGw7HSrTMXMl3xMkoV4ZpfxVOtcMcct8bab2Xs6jUKObPR8XaL9msqJSWQGEBW2lYkqlFCg7pKab8+LtHmMlMtRIWwXipKg6TW65IqhThtD5R6fbZ4w94x59/wBPT3k6YPimIIL5Agt5sYAtYLMhKCmYm/IIqxcoGSgRiAeY6wWkyJkooXe7yVeHiGLKqx18aUf3GPNLNtRaLYsyywE+4RkQUjEcR5749M2VbAnwkMhTm6flzUBuBCiNzQFqTIJSi6KABsh8NaBjjqYl7sJDitakfcn0eJk+G8nEOGwNGvD6w2YhxWnn55cIBgOvmPrQmJ5Uvq/vGIZUnTy+wbziyhJgLyIcYikCnsRIYBFRFD1GI3gOTEU4RMIjXAVJiaNhyfqIqKs5Go5/8VcMjBEp9ikcJdPZ6pgBQYTJeNL6mbBkECmBe8aiMpt7bCrj5rmO+YwNN7i7+oxt51m8SaM4UKEsPCRRxR38o8x7QJI7sBwUzFpxFCMD1UTyEB1otkpaSuagrCTdMyX8Yun4jkoOM9McDAyXKKZBkhfeBIUmUrC8maQpAIxCgVM2WGkSWq0dxKC3UjwC6tJPhBIYY1DHCLMhAWZcxKXQxUmoDEXWKgMVG6HyqYD1Ts/s/u0Aq+JVTzq0FymKlkmXkJV+IA9REl+sBKlIGGcR/OwxhDMYRmrd2iNnCVGWpV6YQopYkAlgq67kCmG+lICx2pshIvBgct7QvZu1uCDQpanEPAHtH2oUpDIAUvBKcATkScW14Rf7HzFzVX1JCf5aUEh2UoYlL1bHGA1pW0Dbfb2wxyghaKCANtl19M4CGdMJClaA+kAP4MyJcyZOWC5UtRH4UsEpHFgOAg7tW0pkWWbMV8KU3i2LOHaMNtHb38cJ0tKbkuXLF18SVO5IwwDNXOAB7Il3psxZIIM2+2+6/qryj1GYWTImHG8ArfeR4j0cc4xWwrD/ADEpb/UWgcjdB8hGy2qCZMpAoVTgnlerhuBgC1hUUqVKVigXQdUoWpv9q0DlF257+2kMK3moV+NPmACfp0i1OLB2fgMOpEAxI4RNeG/3xit3vvD6CJUL5QFhEPeIkmHpMAi4hJ91idURtAcIYsRIBDVCAYkRJdeGgRImAitUtwk5pLjoX8njzvtpYbqwoA3TMCh/bd+iY9JnYPoR9vrGc21Zu8QqWuhC/CWz+IDixNM2O6A8w2zIMySE6y1ADem4w6AxmOz/AGimSElCkhScACSCDpw3NG9m2FSVzEAVQe+l5ukGo3ulR/twpGG7Q7IuzFFLssd4OBr9GgPbewO1xabIhYDMSkjRjQdI0pTHjX/4vtoSpq7MssJlUv8AiTlzHpHtSTAVwh6R1pMqWl5l0DJw55DEmFtto7pN66VnIJFTXKPPdvStoWpSlyUplsybqy60h6m4N1ano0BobdtOzd5eKQSXAoxxYY74l2XtiTeZCkjdSMt/27O8IVJExR+dSlOfDmMBg9IE27s+vvHKzLUKXZR4M7ggU61gPWrSrPKAtrmVHv3WG7HsypUkJXMXMUwqoilMAwEPWn3rACe2h/8ABmJwMwol/wByw5PIGMp2bsDzpwwvIH3+vnBztbau8WiSD8DKW2qzdQOjnmIq7FAHerwZgeBSkgeogCGwbH/5UmlEusn9JI8w0Hu7C70zBEq+oHIkvhuAMDZMn+aAKAgJUd11ykaOUseJglbZl65Z5YqoOtvlSaj/AG+ogJ7PMATZicQo4/mQtvpBeeqgy5kekDFyx30pAZkC824JUkDrd6wTnTmGBOpgK4T7o/0hyR79tHUNT5hvsYddGRPvcYCZGEK0ckUhwEBGsxG8SrERNATJiNZh70irPXAPC4mQXiilYff5/YcospV7916tATzR4T7wrA+1tRxe7wXSN6avuatdQmLxnAAk0Aq8AbXb+7SZisTSWk4gHB+Jrw4CABInPaFSwCopUoJUd5KWL6kEb8aYxVt+xUruP4bpILg0CsMHwKcCzeKJdkWNwuas/H4UEY6JI6P1MS7SUu73wcLSq5OSk5popvMtweAxG1+zosswr70SyCFAMpR1DEADI5x6X2K7WS7UgIUbs5IHhV4SoN8SRnGfnp76X8RvgFSVAveQ3iYH5kOFilcM4wm0JE2z2mXNClPeAJBJY51GTVHEQH0DPrxgTtJDh0gheqQ3WAGye1E1PhnC8ML9AdKjA+Ua3Zu0Zc0UIJgM9P2ZbVj/AFSkZNj6RHZ9jrR8XiOr14xpdq24ISdwrAtNvBS+bezAJdbF/T2PvA3bW2UyEKZlLukhPAYq0HrEdv2oxZAdWeYH3O6M1tdDy1kl1Ko5LuVUx94hoCps/vO5E2a5mTSqaomhYi6gNzBbeYv2eY0ovRS1p6veAPIekS7VASZjCkpKUpB/F8oxpUDkkwMkKvzpaR8CGwzKmS+9kt5wG6mDxISggKJHiOFAQS2fpWCCVokJDKvqvMo4kkOmrbmYcIGIU5lEgN3j4CgTKJ/fnB6bZAUqS2IodD7GWkBWsk0i8o1mLIcODdGCUaO2OpiwbU2JD728iYGB1M5r8z6g1oPeETyn0J3/AAtwzgL6Jr5/bfoIkSffukU7MWNf3/2wRlywdYCVApDo4UhFQDFmICYlXEMBNegdaZsXHgTa1Vd295QDe+bf73xYRbTg4G/7UrxgUqax+33hsufjrkwJ82PvOAubTtxCQlNVLUyQTixqTuB84EGzrnzKq8NQ/AeJXvVMW5koqtJAwSESkHLxy76lDfjXeIhtW0BKmTEIFEICeJfDmfpAWNn3V2gn/wBFmB5qzfVm8hAeRaj3kwmqDdExI/Eby1KS+JBcchjB2bZDJsaZKfjmVmFqkqqQAMTgOEDZNyzoN7xLV4WBw1SCPnLeI4JG+AE2ZSpSwkHwkhSJgdgflJOhL9Tyn2/skTUG6GCwRd/CpIdKR0bhdinsgTFTLRK+NjfSg0otCVHuzrj4cw2kXl2gpTdq1Ckt4gUkEBQzbXFvMO2dIvoRm4B6iog1I2XSgrupnrFLZTFSruDuGrQi9hjQuOUaCyu+LcoAZP2dMNFzFEaGsD52ySPmURWgcRtFJ5iB1sYA+8RAZa4UuAGOFfft4iFmvGUnMzB/tN48qRenrvLZqNX9+sMJaa34JUxY43QxbgTADZsgzwTLHxTFLfeaI5AVi2nZaZRSk4nHcNDvIvH9YEX9gyLkqtBLReOni8IbcwPWEkzL8ozjVRWGfMJqRzJxb5YC8uyEhV2vdnD+lCEKHmYP7Nm35aCC7g9XB+8CJH8lSVmqZibsw5BSlFYUdxKig6MnSLNlJkLZyZaiSH+UsQR6dHzgHywlM9SfxBx6/QvxTFsyh7f/ADAja4PfhQyQC9MiFH0TBdSW/evRP7QCXRx4N76tC2ecL4FBu5U1iNSt3WnkPvEImEF7vP394AwRCNFSXOcD7jXcTEqFl8uUA5aYiaJlGIXOkBEo0gDbp9T/AJ9+cHLSpkkxkdqTfFVzpSAhnWmrN9YbLJdsKUZ/s8JZtnz5pdKSBv8ACPvBuydniGMxYfMCvmftAdZrUFBIBF5Kr2lcSKtm7cWyqK/gFKt98gmUtTk5BmUx95QWNqlSr4I+FaUVwdQSQ+Q+IZRcs1sSHScPePv9gHbS20ES71VLUCsZAJUfxZUKU8jrGdlWozO6W4Kpi2DUAQioCRkCanUh9Gi7UKUtMuWk0Ilyi35SSr/gP7hDe8RKmqWqkuSgSkjK8QxbUgPzuwFVO0BJtylJyWlBH9MsJ/5JxyrGmUAm2KlkXkLBxrQgrS3C6esYBSFrmyzipc2+qtXDzCRxv3QNUxrdo28ySudN8K1ICJaPmCbt3vVfhLFQAxeAlkSUqtK0h2SwFf1FndgyhhrGz2fY0tQnmY8t7LWxQmTFzKFSrwdSUgBmqVGlI2tn7WS0liqUTum/dF3zgNUuTA62SmplDrB2klTVXXKVt8KmrR/CQSFcjDbYbz+XoIANKSA6jUDXCkBEWz/y0oNApJTr8QzHSNBtNNxISKk4xgtozCielbEsolmxozDfXzgNHKtxTLmo1lpSa4KlpvjqCrpF3ZS+7RKQWqlRb8pOHQkc90UJcyULXMlrrKnBK0kaFNFA5/NyB1irthUyWqSoVTKT3bir1KnoMWUC2d3jAbaSpKklLApIIIZ3A0GrfUZRDMTMlU+OU2B8bJ11UkDLERmv49YBWkE3PiAyGRbccDyxMaXZm0e+kX0NeBdhkoaflV5GnAIZdrlkhgpFG+IsBj4SoAXTdDQU/jnz6v6sB6wHnWoJXLmJbu5pKVBvhmajS9DNrW2YgXkhg4DrKcyBQE88qawFnae01BhLIfE4EsK4PgWIffwES/xBIBVUsHLMHzocOucAZ1uKCEhKVrI8RcOGCHL/ANNSrAF9WhspAtIZa2AulQBFRdUki87AE3jTVoDU7PtSVvcLgFizsDvIwgnJgJY7iAyAEh8ACOJGMFrCu8/r+4pAWTEcTBMMaApW34DAyz7JS9+ZXMA/WDk0BogUHgGg0pSGzIe0PEt4DI7XkpWVJWrulmhvAXVh/Cd5FMC/lAcSJsqgngpGYU9OF0/WN9a9mpUGUkKGh9+2jPWrYgSXl2eWrQrUsAcnLwAIWwuVJILeIqAvJdIYH4GB3YmkBtrSAtAmEeG84PiukqJcsWcE4q1zjWL2HfL2mZ4A7S0kBI5sOjVzeKe2Zssfy0T+8JpcShCjoAQkga4CAEbM2pMTKK0MmrKKlBJwd/hvZ5GBs6yqnqvqmX0vhLJpxK8Vb3yyjU2DsoFIvTnBNQGAAfBwM2GES2jZRksyhcL3rpIN1KStQu7wkjnAZKXZu6IWgC6KX5vjBcsLqHZSqPoIK2WUucpBmsUFQBB+IgVUyUskAJrQDAVMVtrJXM8SnCA5TUNUEXhzSW3CCdi2YqYm+o3b4Y3fC4PyhqJBzNSd0A3Y1hKjKQkkrCgpxW6lODnIkH/jrHodmlO75QK2F3Ukd2lAQM2z3k4n0jRLHhccoDNTJZmTlt8uWVKeZgH2m2EW8NFAuDvBFY22xLOySohiol+sM2gkEs1M4DzmyLvpuqBaWaMKyycR/S9QcmrQwYTaXlMsBaVYsQCHIa8+4pY5uN8TbV2UEkzJZISQUqI3mhbNjloYEzpayCzhTXVDR3IPUqD6EaUDpak3wJZWknwKVfwADeJrxZkgOab9CFksyrN40kiWcS99JBLuWFK1fCAuxrEqbaApYp4u8y+IlgXwaleHIt2ctxEzugbyCpaQDgUi94m08LbwoY4wF7adjWZM4oF5KimZLKKsoKchsRQnXBohnLSsBSyS2IwywI3HJ4IbNWuzKWi6pUlyUKS6roNbpFSw10ArE0+2SpwH8kk/iAuHnfZ/OADyLpSyDdwYCmBpQvo/KJUzEjLAAYv8IzGeOLxPaNkE+KWolvkdIUOnhPlA2ZKUCygScbqhXpAXUTzVhpTD9jB/Y085kiopRuRqPQxikLKFMM8g48qekabs/P8A5mDFVCPCOdMYDWRGRDxDYCso0hiUw8R16A5KImAYQxK4YZz0gJlLYRWmMawq10hklJLaQEVpsKZibqkBQORAMS7P2PJlOZctCDqEgHrjFyWmJoCBcgEVAaBu09nhSCKClNBxHlE20rRcqAQ2gLHfTSM9tK2qnApcto4c8kEqOOAbiIDJ7fPeTESJNQ6ZSTrdHjVpdCQquqo9L2ZssIlpS2AAHARnuzPZ8hXfTEsoi6hOSECoA0JNTy4xtJYYCAor2Ugl2rxi3JkBIAyESwsBCpN0UoIEWtWJglbJkClgk6j35QA/aJuylqIcJSS3AHf5b4y8q8laUKUQpSXfD4igDkyjSNxPs4XLXLwvJIfRwzwH2nsczEJmJ/1JYYg5s1N9QesAM2dNVMKkOAVApU9KpyNCXYkvx0h+x7MqSpRuJSvA3icHqxZstQ7RXl2VaJoUMFkFJwqMUK0V6hRjcWYBaReAp7zgB0mc5F4MTnr9HiwuXXARZtMgFJS2jctIdLkskPUtUv8AWAHmXmKH31hZtyaO7mp4KFG4F4szJbQMtifbtAB9q2NUtV0kKIqCRiMi3vCJdgLUJgBZwfxU3aN+0XtqpM2zomYqQbqiNDSvlArZCimagJYua4PTBmr5iA9HhGhECghzQFFSmhFnSJUygoVhxsgbEiApLnNERm7+UXFbNBOJh8vZiRVzARyA8WAImRIAh/dCAhaHCJBLhbkBCsRD3EXLsdcgIUIaHgQ8JhbsBGYQgxK0c0BUmyCaCGmwxeeFeApIsbZQ4yN0W4QwFKZZAoEKSCDiCMeMORJAwAi20IUwFYy4YqVFq7HXIATMTuJ6QNtknEscI0ypQMQTbClWUBmbMg9xOSaihDcdSN0CbAn+cnwuXFHp1EbcbMSxGoAPKIpew5YUFM5GFSPrAEUwsKBDGgK1nVSLQMJHQDwYcDHR0Aojo6OgOhYSOgOjo6OgOjnjo6A6FhI6A6Ojo6AWOJhI6A6Ojo6ASOeOjoDnjo6OgFjjHR0AxRiO9CR0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eg;base64,/9j/4AAQSkZJRgABAQAAAQABAAD/2wCEAAkGBxQTEhUUExQWFBQXFxwYGBcXGBgYHBweFxccFhcYGBcYHCggHBwlGxgYIjEhJSkrLi4uFx8zODMsNygtLisBCgoKBQUFDgUFDisZExkrKysrKysrKysrKysrKysrKysrKysrKysrKysrKysrKysrKysrKysrKysrKysrKysrK//AABEIAOcA2gMBIgACEQEDEQH/xAAcAAABBQEBAQAAAAAAAAAAAAAFAQIDBAYABwj/xAA/EAABAgMFBQYEBAUDBQEAAAABAhEAAyEEEjFBUQVhcYGRBhMiobHwMkLB0VJiguEUI3KS8TOishUWJEPCB//EABQBAQAAAAAAAAAAAAAAAAAAAAD/xAAUEQEAAAAAAAAAAAAAAAAAAAAA/9oADAMBAAIRAxEAPwD2KUiJLsIiOWuAdCxXM3lEiFvlASiOhjwrmAVoVoQGFJaA5oQiGKnDWIJlvQMw2uXlAWiI67AmbtpAwdR3Ye+cMTtkaltWp1aAM3YW7Ak285ORxp+8Pk2+uJPKn7wBG5C3Iqfxydfpy4xCdo/mHrAEgmOIgWnaeQY1Z1Grn8o+rcYl/wCqJvM/qfQNAXgmFuxWl2tBoFpJGNR5xYCoDgmFAjgYWA5oRoc8JAKBHNHAwsBGuImETGIyIBBEU5TRIIimwFYrJ1hZS7vtvfQwqlUikq0OBgAdQCDzJ+kAQVbBz0f74xGbWPwv16GkD1z2wVyUo+rNFSfbrqmJSxG/yu/UwBeZbCKCm4JbzijO2gs0dIO414O4gbabYNeQA/z5xECQCctQ3vrrAEyr8d5x18wTFZZeuAyJIHSn70iex2JcwAkmWhqKLuf6UH1PQ4wVsshCD4Q6s1HxK6mieFOEAHl2aYo1SoA5kno2PkIvJ2ZRr3XGCYtKRQmu51HoBTpFKf2jkhV0XlqGISm83GtICiqwzU/hUDmCx6EepiX+HXg7UzHqHaJzthK8ZSk71FCf/r6w+ybUlAhBULxwCiAeAJoeRMBStWy5qhiFHeG6A084Bz1TJa2UGOV4sOhx4xqlWkhdLh3XwFf2u0WbTZJdoRdUOBwUk6j20Bl0WwuxD5UFOFDXyxiQzgrPcxLcmwHukQWywLlG6Wp0VoRi3DCKilEHduduGL9IAjMOTe+Yp/aIsydrrQwcNoX83ciBCJrJoCQDX27dX4RLKS4DDEUfz8Ib0AgNNY9uJUwUGOBLMHyYVPXSC8YmUn8zHGmO7QPhg5jUWC1ApAKgVNxwpiP8wF6FiAWlO+JErfKAeIdDEw+AaoRG0SKiEqgOEVbXNA9+/pFh4pWup3bw46iogB1pnqqyqHj5XYry0NinHh6u3URZnofQ/qf0x5xAhIANAqug9av0EAkwHhuAThwikqY5ZWGpbo4qOkS2uZ4XAP6ePlyimLQAK8SX01OEBKpIBBfgCT6mCmzk+EKULxVWWjh86qYPkfXAdZ7OJqkoAdOKhqBgmozLcngxMUCCSSmXmU+FUzck/LL34nm5CxL8RN5TqzCctxIw4PxMTqlDNwn8Pw+n7c4DzLcq7/LuyJQ+YukNqhAZS+JYHfFaz25KnAmTpgBrdZD51KfhDZP6QF3aSnATMIly8kD5v0iquEU5M5ZDSJQQjC+sBIp+FIx59IilbYQS1ms5mqzUBSmsxQJVxaLIXPUfHdlkj5TeV1qw4dYBq0olm9NmqK8BkTuQkB+QaIrXNvAg2YKRpNUEqLsPmdqkY7oYm1plk92DMmGhUSXLYgrLkD8qa8Ibs5BWpUxanlIqsjBSk1upA/8AWh8NQM3MBkLdabWi0ES1qlyDdupmKQGphfBIOGL5R6J2b2upUtImoY4BaSkpJ0LGh4xl7VKlqsEvvw4uKV4sWM1HdnjdJY7op2JCrOod2SxajkgkgEJL4gvR+FID0+12RMwMRUVBbD9t0ZbaliUFELxZw4cbimtRug9si3iYgEU47sQc6Z8QdYt2uzpmoKTyOaTAYRMu6xIdsnAYAZPUfpEWJM0A/DdfKo6glzlia0pD7dYyhRScXDhqf1OcEsDvxxjpMsM4AA1rdz5no0BYRLKtRqB4RzY0i5YpmFKeR4nM8oqS51BThQN+kHDOsWEeepx+8AVEzTqPu7nrFyyqdPCBNlL0d/pxAp5wTshGA45fSAtCHQxMPeARUQNEyohMAkUbTjw94jDmIvxRtQrTH3z6QFKYHq3Nv/rA9Iq94M2wb4EV/U9ekTz30509fuIGiYQpT1c0ORo7FhjvoYBZ8pzQv1+kVZljBNWrm4zrD++GIGORZ+Tuc4msiCspSMFEJUQGDMSWwyBgLezbGESnUwCxeU34BgnnUnViIsTZocE4lJUX+FKRuyfM/wCIq7TtyVqKBhfCKaSxeP8AuI6QMtttUqXOWkMtUwS0/oHhSOCi/ACAjY2qaorUUyZfxElq6f1kZfKOT31hKwEpTckJDCoS+dHNNXqcy5hirLLkoSglpcsVJ+ZRxO8liekMte0p0wBkKRL+VLhDjWviPIcNYAl/1Lu0iXJlFIbAVPEnTexgHtDaqlOkECjlIZR4rUaAb1QloIKfFNlIB+TvEozxIqf7ngdOszgJBcO5RJSpQwxKywJ3l+UBELUpZuIOPxLqzYsCaq5thgAIdtvtGlKUyJfwJYFIFVthe/K9WqVHQYvs+yp03wSkMnAkF6b1jwpwwDnCNJsbsSiSL62WvHcPqTvOMBlLPYZ9p8U1wnFjmR8NHoEuab4tbOnAvJmD4RdvflFU11ALcERrVShLdIFGjNbZsbTEzEUrUgYZgtmMX3QF/ZtrXIUQakFlB8SnBQzwNdQRGsRaWuqBdJFN4/b04RhkKMxAKaTUjD8QRVn/ABB8c0qGpMFuz+2AtJCiyXfeg5k7gqhfB3wNAOdoLJfl3wHUivFLi8Dw+LineYzgl3VMCAcSTUuaskY1+sayyzflOrcDlyP1GsAtoWO6sgOK8dPQcPuFOzpL1J5gud2NOuUEU6DLn54CKkuX4hiaa0y0x9IJolDBq6D9g3vGAbZgbwLcqHyo0GpKTiX6j6QOQkDFuAYtxL49Yv2dVMK6k+kBZTCvCJhTANVEN6JVmIfeMBzxVnp4RZiFYgB02Xi9eJryAqfOK1skhnwOjHzKouLW9PpXm/2IipbDhX6+btABJxuKom8/Fj9R74Evswl7x8PytoSAVcg6ep0iNYBBcPz54mkVF2opsj1ClSypsKznUPJZ6DSAo7EN9Ut8FKXML6X8+amiDZVt7zuBqpc5QOr/ALKgls27cStNQmWEjhLmXVD0jHptBkT5ss07vv0DhUpLgZhQPOAI7d7QmXKmTgAqaZvcyHqEm6Ly2wcUx/CN8R9kuzsycozJylTFEusqJOOG6A86alUqUVUAnKWXwqD5lvSNf2d7VSZaGKZpzLS1H3/mA1Nj2DKFLg6D7ReRsmTgZaTxr6wP2f2wss1SZaVELU4CVJIqA7PBqXOc8ICVIAAAYAUA04CHQJ2xtJKB8TERhrZ/FWhTG0KTePwpDMMg70YZwG+tUlPzLSOJH1MCrZYEkYgipcENArZWxrPKqtpq9VkH1LeUGJZlPRIT/TT0gPPtoTplmnzFpB7oBClAYglRBKdAMW3nIkHQrsgUpNssq0lJHjTiHwdvIgxP2r2cFS1titISC2BSp0Hr6Rguzu1JtkmFh4SWmSzgQ7G75wHrWy54UKMBgUgvdzDHNOBGnDCztNDlCw2NxR0zD8w364zNhtwKkFKmC/8ATUXAOZkTRkcbqvZ0UibfSpGF9Lp1Chj0UkHnAVJclzhdSKnJ+OnWLaZgwFeGHPWKyJgKQSbzgKbIPXljiQ8TqFHwG9m6PXnASpmdd2PnQconkhjXzNfvFRD8fenHSLdjUH/Yjy/eAvoLh4eTDEmHQDVGIokUIjeARMQzlARMnCIZ0AMtYIwpu9/aKzfif0982i7bwbpG5wKg8gPrA9KznUZvT0pALbJby1BN5ykim8M/t4Gdpl3BQeFK0g/0y0FvMwY0AoVEABtxPDJ9YpdpbKJiVIT8QIUAcD4Lqw/Au2d0wAvsTOC0KlqNTeWH/DNoeirh5xm+3Uru1d8zFaaj8wAlqw/pER7MtpkTBMOIBCwcglkFPNTNvAgn2rAny3HivFM1PCZRq/mD84Cn2eEpkGawSiWZhfB5jMGOJASS35xBH/v+zhRlyZKpopgCdQzJBzutxqKQw9jTPllKV3V/MzsSA1NAAwGYEP2n2LWqVKlGSJfdouvKLhQckE4G8CVOc3gLuyu0UmeE3EEElgCCKs5CVKAcgF2xjbbImXhx38oymzdhjuxIKSQV95kCFBISlRPiZgAzHKNjs+VdLZwGF7VKKZ6R8t6o3RSt8pc4TUSlJC0IKiTgS3+klJoo5VLB8zgZ7V2V5tcL3rvg7s+T3iAFgEZmoPMjHnAeObM2bOnTUpM1aJQKQVFMqiQbylDweEBzRTuSBGw7HSrTMXMl3xMkoV4ZpfxVOtcMcct8bab2Xs6jUKObPR8XaL9msqJSWQGEBW2lYkqlFCg7pKab8+LtHmMlMtRIWwXipKg6TW65IqhThtD5R6fbZ4w94x59/wBPT3k6YPimIIL5Agt5sYAtYLMhKCmYm/IIqxcoGSgRiAeY6wWkyJkooXe7yVeHiGLKqx18aUf3GPNLNtRaLYsyywE+4RkQUjEcR5749M2VbAnwkMhTm6flzUBuBCiNzQFqTIJSi6KABsh8NaBjjqYl7sJDitakfcn0eJk+G8nEOGwNGvD6w2YhxWnn55cIBgOvmPrQmJ5Uvq/vGIZUnTy+wbziyhJgLyIcYikCnsRIYBFRFD1GI3gOTEU4RMIjXAVJiaNhyfqIqKs5Go5/8VcMjBEp9ikcJdPZ6pgBQYTJeNL6mbBkECmBe8aiMpt7bCrj5rmO+YwNN7i7+oxt51m8SaM4UKEsPCRRxR38o8x7QJI7sBwUzFpxFCMD1UTyEB1otkpaSuagrCTdMyX8Yun4jkoOM9McDAyXKKZBkhfeBIUmUrC8maQpAIxCgVM2WGkSWq0dxKC3UjwC6tJPhBIYY1DHCLMhAWZcxKXQxUmoDEXWKgMVG6HyqYD1Ts/s/u0Aq+JVTzq0FymKlkmXkJV+IA9REl+sBKlIGGcR/OwxhDMYRmrd2iNnCVGWpV6YQopYkAlgq67kCmG+lICx2pshIvBgct7QvZu1uCDQpanEPAHtH2oUpDIAUvBKcATkScW14Rf7HzFzVX1JCf5aUEh2UoYlL1bHGA1pW0Dbfb2wxyghaKCANtl19M4CGdMJClaA+kAP4MyJcyZOWC5UtRH4UsEpHFgOAg7tW0pkWWbMV8KU3i2LOHaMNtHb38cJ0tKbkuXLF18SVO5IwwDNXOAB7Il3psxZIIM2+2+6/qryj1GYWTImHG8ArfeR4j0cc4xWwrD/ADEpb/UWgcjdB8hGy2qCZMpAoVTgnlerhuBgC1hUUqVKVigXQdUoWpv9q0DlF257+2kMK3moV+NPmACfp0i1OLB2fgMOpEAxI4RNeG/3xit3vvD6CJUL5QFhEPeIkmHpMAi4hJ91idURtAcIYsRIBDVCAYkRJdeGgRImAitUtwk5pLjoX8njzvtpYbqwoA3TMCh/bd+iY9JnYPoR9vrGc21Zu8QqWuhC/CWz+IDixNM2O6A8w2zIMySE6y1ADem4w6AxmOz/AGimSElCkhScACSCDpw3NG9m2FSVzEAVQe+l5ukGo3ulR/twpGG7Q7IuzFFLssd4OBr9GgPbewO1xabIhYDMSkjRjQdI0pTHjX/4vtoSpq7MssJlUv8AiTlzHpHtSTAVwh6R1pMqWl5l0DJw55DEmFtto7pN66VnIJFTXKPPdvStoWpSlyUplsybqy60h6m4N1ano0BobdtOzd5eKQSXAoxxYY74l2XtiTeZCkjdSMt/27O8IVJExR+dSlOfDmMBg9IE27s+vvHKzLUKXZR4M7ggU61gPWrSrPKAtrmVHv3WG7HsypUkJXMXMUwqoilMAwEPWn3rACe2h/8ABmJwMwol/wByw5PIGMp2bsDzpwwvIH3+vnBztbau8WiSD8DKW2qzdQOjnmIq7FAHerwZgeBSkgeogCGwbH/5UmlEusn9JI8w0Hu7C70zBEq+oHIkvhuAMDZMn+aAKAgJUd11ykaOUseJglbZl65Z5YqoOtvlSaj/AG+ogJ7PMATZicQo4/mQtvpBeeqgy5kekDFyx30pAZkC824JUkDrd6wTnTmGBOpgK4T7o/0hyR79tHUNT5hvsYddGRPvcYCZGEK0ckUhwEBGsxG8SrERNATJiNZh70irPXAPC4mQXiilYff5/YcospV7916tATzR4T7wrA+1tRxe7wXSN6avuatdQmLxnAAk0Aq8AbXb+7SZisTSWk4gHB+Jrw4CABInPaFSwCopUoJUd5KWL6kEb8aYxVt+xUruP4bpILg0CsMHwKcCzeKJdkWNwuas/H4UEY6JI6P1MS7SUu73wcLSq5OSk5popvMtweAxG1+zosswr70SyCFAMpR1DEADI5x6X2K7WS7UgIUbs5IHhV4SoN8SRnGfnp76X8RvgFSVAveQ3iYH5kOFilcM4wm0JE2z2mXNClPeAJBJY51GTVHEQH0DPrxgTtJDh0gheqQ3WAGye1E1PhnC8ML9AdKjA+Ua3Zu0Zc0UIJgM9P2ZbVj/AFSkZNj6RHZ9jrR8XiOr14xpdq24ISdwrAtNvBS+bezAJdbF/T2PvA3bW2UyEKZlLukhPAYq0HrEdv2oxZAdWeYH3O6M1tdDy1kl1Ko5LuVUx94hoCps/vO5E2a5mTSqaomhYi6gNzBbeYv2eY0ovRS1p6veAPIekS7VASZjCkpKUpB/F8oxpUDkkwMkKvzpaR8CGwzKmS+9kt5wG6mDxISggKJHiOFAQS2fpWCCVokJDKvqvMo4kkOmrbmYcIGIU5lEgN3j4CgTKJ/fnB6bZAUqS2IodD7GWkBWsk0i8o1mLIcODdGCUaO2OpiwbU2JD728iYGB1M5r8z6g1oPeETyn0J3/AAtwzgL6Jr5/bfoIkSffukU7MWNf3/2wRlywdYCVApDo4UhFQDFmICYlXEMBNegdaZsXHgTa1Vd295QDe+bf73xYRbTg4G/7UrxgUqax+33hsufjrkwJ82PvOAubTtxCQlNVLUyQTixqTuB84EGzrnzKq8NQ/AeJXvVMW5koqtJAwSESkHLxy76lDfjXeIhtW0BKmTEIFEICeJfDmfpAWNn3V2gn/wBFmB5qzfVm8hAeRaj3kwmqDdExI/Eby1KS+JBcchjB2bZDJsaZKfjmVmFqkqqQAMTgOEDZNyzoN7xLV4WBw1SCPnLeI4JG+AE2ZSpSwkHwkhSJgdgflJOhL9Tyn2/skTUG6GCwRd/CpIdKR0bhdinsgTFTLRK+NjfSg0otCVHuzrj4cw2kXl2gpTdq1Ckt4gUkEBQzbXFvMO2dIvoRm4B6iog1I2XSgrupnrFLZTFSruDuGrQi9hjQuOUaCyu+LcoAZP2dMNFzFEaGsD52ySPmURWgcRtFJ5iB1sYA+8RAZa4UuAGOFfft4iFmvGUnMzB/tN48qRenrvLZqNX9+sMJaa34JUxY43QxbgTADZsgzwTLHxTFLfeaI5AVi2nZaZRSk4nHcNDvIvH9YEX9gyLkqtBLReOni8IbcwPWEkzL8ozjVRWGfMJqRzJxb5YC8uyEhV2vdnD+lCEKHmYP7Nm35aCC7g9XB+8CJH8lSVmqZibsw5BSlFYUdxKig6MnSLNlJkLZyZaiSH+UsQR6dHzgHywlM9SfxBx6/QvxTFsyh7f/ADAja4PfhQyQC9MiFH0TBdSW/evRP7QCXRx4N76tC2ecL4FBu5U1iNSt3WnkPvEImEF7vP394AwRCNFSXOcD7jXcTEqFl8uUA5aYiaJlGIXOkBEo0gDbp9T/AJ9+cHLSpkkxkdqTfFVzpSAhnWmrN9YbLJdsKUZ/s8JZtnz5pdKSBv8ACPvBuydniGMxYfMCvmftAdZrUFBIBF5Kr2lcSKtm7cWyqK/gFKt98gmUtTk5BmUx95QWNqlSr4I+FaUVwdQSQ+Q+IZRcs1sSHScPePv9gHbS20ES71VLUCsZAJUfxZUKU8jrGdlWozO6W4Kpi2DUAQioCRkCanUh9Gi7UKUtMuWk0Ilyi35SSr/gP7hDe8RKmqWqkuSgSkjK8QxbUgPzuwFVO0BJtylJyWlBH9MsJ/5JxyrGmUAm2KlkXkLBxrQgrS3C6esYBSFrmyzipc2+qtXDzCRxv3QNUxrdo28ySudN8K1ICJaPmCbt3vVfhLFQAxeAlkSUqtK0h2SwFf1FndgyhhrGz2fY0tQnmY8t7LWxQmTFzKFSrwdSUgBmqVGlI2tn7WS0liqUTum/dF3zgNUuTA62SmplDrB2klTVXXKVt8KmrR/CQSFcjDbYbz+XoIANKSA6jUDXCkBEWz/y0oNApJTr8QzHSNBtNNxISKk4xgtozCielbEsolmxozDfXzgNHKtxTLmo1lpSa4KlpvjqCrpF3ZS+7RKQWqlRb8pOHQkc90UJcyULXMlrrKnBK0kaFNFA5/NyB1irthUyWqSoVTKT3bir1KnoMWUC2d3jAbaSpKklLApIIIZ3A0GrfUZRDMTMlU+OU2B8bJ11UkDLERmv49YBWkE3PiAyGRbccDyxMaXZm0e+kX0NeBdhkoaflV5GnAIZdrlkhgpFG+IsBj4SoAXTdDQU/jnz6v6sB6wHnWoJXLmJbu5pKVBvhmajS9DNrW2YgXkhg4DrKcyBQE88qawFnae01BhLIfE4EsK4PgWIffwES/xBIBVUsHLMHzocOucAZ1uKCEhKVrI8RcOGCHL/ANNSrAF9WhspAtIZa2AulQBFRdUki87AE3jTVoDU7PtSVvcLgFizsDvIwgnJgJY7iAyAEh8ACOJGMFrCu8/r+4pAWTEcTBMMaApW34DAyz7JS9+ZXMA/WDk0BogUHgGg0pSGzIe0PEt4DI7XkpWVJWrulmhvAXVh/Cd5FMC/lAcSJsqgngpGYU9OF0/WN9a9mpUGUkKGh9+2jPWrYgSXl2eWrQrUsAcnLwAIWwuVJILeIqAvJdIYH4GB3YmkBtrSAtAmEeG84PiukqJcsWcE4q1zjWL2HfL2mZ4A7S0kBI5sOjVzeKe2Zssfy0T+8JpcShCjoAQkga4CAEbM2pMTKK0MmrKKlBJwd/hvZ5GBs6yqnqvqmX0vhLJpxK8Vb3yyjU2DsoFIvTnBNQGAAfBwM2GES2jZRksyhcL3rpIN1KStQu7wkjnAZKXZu6IWgC6KX5vjBcsLqHZSqPoIK2WUucpBmsUFQBB+IgVUyUskAJrQDAVMVtrJXM8SnCA5TUNUEXhzSW3CCdi2YqYm+o3b4Y3fC4PyhqJBzNSd0A3Y1hKjKQkkrCgpxW6lODnIkH/jrHodmlO75QK2F3Ukd2lAQM2z3k4n0jRLHhccoDNTJZmTlt8uWVKeZgH2m2EW8NFAuDvBFY22xLOySohiol+sM2gkEs1M4DzmyLvpuqBaWaMKyycR/S9QcmrQwYTaXlMsBaVYsQCHIa8+4pY5uN8TbV2UEkzJZISQUqI3mhbNjloYEzpayCzhTXVDR3IPUqD6EaUDpak3wJZWknwKVfwADeJrxZkgOab9CFksyrN40kiWcS99JBLuWFK1fCAuxrEqbaApYp4u8y+IlgXwaleHIt2ctxEzugbyCpaQDgUi94m08LbwoY4wF7adjWZM4oF5KimZLKKsoKchsRQnXBohnLSsBSyS2IwywI3HJ4IbNWuzKWi6pUlyUKS6roNbpFSw10ArE0+2SpwH8kk/iAuHnfZ/OADyLpSyDdwYCmBpQvo/KJUzEjLAAYv8IzGeOLxPaNkE+KWolvkdIUOnhPlA2ZKUCygScbqhXpAXUTzVhpTD9jB/Y085kiopRuRqPQxikLKFMM8g48qekabs/P8A5mDFVCPCOdMYDWRGRDxDYCso0hiUw8R16A5KImAYQxK4YZz0gJlLYRWmMawq10hklJLaQEVpsKZibqkBQORAMS7P2PJlOZctCDqEgHrjFyWmJoCBcgEVAaBu09nhSCKClNBxHlE20rRcqAQ2gLHfTSM9tK2qnApcto4c8kEqOOAbiIDJ7fPeTESJNQ6ZSTrdHjVpdCQquqo9L2ZssIlpS2AAHARnuzPZ8hXfTEsoi6hOSECoA0JNTy4xtJYYCAor2Ugl2rxi3JkBIAyESwsBCpN0UoIEWtWJglbJkClgk6j35QA/aJuylqIcJSS3AHf5b4y8q8laUKUQpSXfD4igDkyjSNxPs4XLXLwvJIfRwzwH2nsczEJmJ/1JYYg5s1N9QesAM2dNVMKkOAVApU9KpyNCXYkvx0h+x7MqSpRuJSvA3icHqxZstQ7RXl2VaJoUMFkFJwqMUK0V6hRjcWYBaReAp7zgB0mc5F4MTnr9HiwuXXARZtMgFJS2jctIdLkskPUtUv8AWAHmXmKH31hZtyaO7mp4KFG4F4szJbQMtifbtAB9q2NUtV0kKIqCRiMi3vCJdgLUJgBZwfxU3aN+0XtqpM2zomYqQbqiNDSvlArZCimagJYua4PTBmr5iA9HhGhECghzQFFSmhFnSJUygoVhxsgbEiApLnNERm7+UXFbNBOJh8vZiRVzARyA8WAImRIAh/dCAhaHCJBLhbkBCsRD3EXLsdcgIUIaHgQ8JhbsBGYQgxK0c0BUmyCaCGmwxeeFeApIsbZQ4yN0W4QwFKZZAoEKSCDiCMeMORJAwAi20IUwFYy4YqVFq7HXIATMTuJ6QNtknEscI0ypQMQTbClWUBmbMg9xOSaihDcdSN0CbAn+cnwuXFHp1EbcbMSxGoAPKIpew5YUFM5GFSPrAEUwsKBDGgK1nVSLQMJHQDwYcDHR0Aojo6OgOhYSOgOjo6OgOjnjo6A6FhI6A6Ojo6AWOJhI6A6Ojo6ASOeOjoDnjo6OgFjjHR0AxRiO9CR0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2" name="Picture 10" descr="http://www.carlosaleman.com/images/jlo043.jpg"/>
          <p:cNvPicPr>
            <a:picLocks noChangeAspect="1" noChangeArrowheads="1"/>
          </p:cNvPicPr>
          <p:nvPr/>
        </p:nvPicPr>
        <p:blipFill>
          <a:blip r:embed="rId3" cstate="print"/>
          <a:srcRect/>
          <a:stretch>
            <a:fillRect/>
          </a:stretch>
        </p:blipFill>
        <p:spPr bwMode="auto">
          <a:xfrm>
            <a:off x="3048000" y="4381941"/>
            <a:ext cx="3000473" cy="22474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8434"/>
                                        </p:tgtEl>
                                        <p:attrNameLst>
                                          <p:attrName>style.visibility</p:attrName>
                                        </p:attrNameLst>
                                      </p:cBhvr>
                                      <p:to>
                                        <p:strVal val="visible"/>
                                      </p:to>
                                    </p:set>
                                    <p:animEffect transition="in" filter="wipe(down)">
                                      <p:cBhvr>
                                        <p:cTn id="23" dur="500"/>
                                        <p:tgtEl>
                                          <p:spTgt spid="184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nodeType="withEffect">
                                  <p:stCondLst>
                                    <p:cond delay="0"/>
                                  </p:stCondLst>
                                  <p:childTnLst>
                                    <p:set>
                                      <p:cBhvr>
                                        <p:cTn id="38" dur="1" fill="hold">
                                          <p:stCondLst>
                                            <p:cond delay="0"/>
                                          </p:stCondLst>
                                        </p:cTn>
                                        <p:tgtEl>
                                          <p:spTgt spid="18442"/>
                                        </p:tgtEl>
                                        <p:attrNameLst>
                                          <p:attrName>style.visibility</p:attrName>
                                        </p:attrNameLst>
                                      </p:cBhvr>
                                      <p:to>
                                        <p:strVal val="visible"/>
                                      </p:to>
                                    </p:set>
                                    <p:animEffect transition="in" filter="wipe(down)">
                                      <p:cBhvr>
                                        <p:cTn id="39" dur="500"/>
                                        <p:tgtEl>
                                          <p:spTgt spid="1844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animBg="1"/>
      <p:bldP spid="7" grpId="0"/>
      <p:bldP spid="8" grpId="0"/>
      <p:bldP spid="10" grpId="0" animBg="1"/>
      <p:bldP spid="12" grpId="0"/>
      <p:bldP spid="14" grpId="0"/>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195</TotalTime>
  <Words>943</Words>
  <Application>Microsoft Office PowerPoint</Application>
  <PresentationFormat>On-screen Show (4:3)</PresentationFormat>
  <Paragraphs>145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LEQ: How are details in an informational text related?</vt:lpstr>
      <vt:lpstr>Cause  Effect</vt:lpstr>
      <vt:lpstr>PowerPoint Presentation</vt:lpstr>
      <vt:lpstr>Which one is the cause?  Which one is the effect? </vt:lpstr>
      <vt:lpstr>Which one is the cause?  Which one is the effect? </vt:lpstr>
      <vt:lpstr>What is the cause? What is the effect?</vt:lpstr>
      <vt:lpstr>Turn to a partner and talk. </vt:lpstr>
      <vt:lpstr>Fact   Opinion</vt:lpstr>
      <vt:lpstr>Is it a fact or an opinion? </vt:lpstr>
      <vt:lpstr>Is it a fact or an opinion? </vt:lpstr>
      <vt:lpstr>Turn to a partner and talk. </vt:lpstr>
      <vt:lpstr>Problem  Solution</vt:lpstr>
      <vt:lpstr>What is the problem? What is the solution? </vt:lpstr>
      <vt:lpstr>What is the problem? What is the solution? </vt:lpstr>
      <vt:lpstr>What is the problem? What is the solution?</vt:lpstr>
      <vt:lpstr>What is the problem? What is the solution?</vt:lpstr>
      <vt:lpstr>Turn to a partner and talk. </vt:lpstr>
      <vt:lpstr>Sequence</vt:lpstr>
      <vt:lpstr>Sequence these pictures.  </vt:lpstr>
      <vt:lpstr>PowerPoint Presentation</vt:lpstr>
      <vt:lpstr>Sequence how to make cereal. </vt:lpstr>
      <vt:lpstr>PowerPoint Presentation</vt:lpstr>
      <vt:lpstr>Turn to your partner and talk. </vt:lpstr>
      <vt:lpstr>LEQ: How are details in an informational text related?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LEQ: How are details in an informational text related?</dc:title>
  <dc:creator>Melanie</dc:creator>
  <cp:lastModifiedBy>Melanie Keating</cp:lastModifiedBy>
  <cp:revision>23</cp:revision>
  <dcterms:created xsi:type="dcterms:W3CDTF">2015-11-24T02:09:25Z</dcterms:created>
  <dcterms:modified xsi:type="dcterms:W3CDTF">2017-01-26T01:51:53Z</dcterms:modified>
</cp:coreProperties>
</file>