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6" r:id="rId4"/>
    <p:sldId id="260" r:id="rId5"/>
    <p:sldId id="261" r:id="rId6"/>
    <p:sldId id="262" r:id="rId7"/>
    <p:sldId id="281" r:id="rId8"/>
    <p:sldId id="280" r:id="rId9"/>
    <p:sldId id="282" r:id="rId10"/>
    <p:sldId id="283" r:id="rId11"/>
    <p:sldId id="274" r:id="rId12"/>
    <p:sldId id="275" r:id="rId13"/>
    <p:sldId id="259" r:id="rId14"/>
    <p:sldId id="264" r:id="rId15"/>
    <p:sldId id="263" r:id="rId16"/>
    <p:sldId id="265" r:id="rId17"/>
    <p:sldId id="276" r:id="rId18"/>
    <p:sldId id="277" r:id="rId19"/>
    <p:sldId id="257" r:id="rId20"/>
    <p:sldId id="266" r:id="rId21"/>
    <p:sldId id="267" r:id="rId22"/>
    <p:sldId id="268" r:id="rId23"/>
    <p:sldId id="278" r:id="rId24"/>
    <p:sldId id="279" r:id="rId25"/>
    <p:sldId id="258" r:id="rId26"/>
    <p:sldId id="269" r:id="rId27"/>
    <p:sldId id="271" r:id="rId28"/>
    <p:sldId id="27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7157-3C00-4D24-9898-DCF3F28F2612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CB5B-168C-4A18-BB21-10F310E8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2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7157-3C00-4D24-9898-DCF3F28F2612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CB5B-168C-4A18-BB21-10F310E8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4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7157-3C00-4D24-9898-DCF3F28F2612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CB5B-168C-4A18-BB21-10F310E8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8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7157-3C00-4D24-9898-DCF3F28F2612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CB5B-168C-4A18-BB21-10F310E8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8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7157-3C00-4D24-9898-DCF3F28F2612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CB5B-168C-4A18-BB21-10F310E8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0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7157-3C00-4D24-9898-DCF3F28F2612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CB5B-168C-4A18-BB21-10F310E8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2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7157-3C00-4D24-9898-DCF3F28F2612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CB5B-168C-4A18-BB21-10F310E8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3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7157-3C00-4D24-9898-DCF3F28F2612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CB5B-168C-4A18-BB21-10F310E8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6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7157-3C00-4D24-9898-DCF3F28F2612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CB5B-168C-4A18-BB21-10F310E8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5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7157-3C00-4D24-9898-DCF3F28F2612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CB5B-168C-4A18-BB21-10F310E8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0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7157-3C00-4D24-9898-DCF3F28F2612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CB5B-168C-4A18-BB21-10F310E8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6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7157-3C00-4D24-9898-DCF3F28F2612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CB5B-168C-4A18-BB21-10F310E8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9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&amp;esrc=s&amp;source=images&amp;cd=&amp;cad=rja&amp;uact=8&amp;ved=0ahUKEwiUmp-KjvDKAhWJcT4KHR2gDPEQjRwIBw&amp;url=http://mothersadvocatechildrenshealth.org/10-reasons-to-eat-an-apple-a-day&amp;bvm=bv.113943164,d.cWw&amp;psig=AFQjCNEvPZU-yP88H5fwG3fkT8yjKtamMQ&amp;ust=145529380963288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/url?sa=i&amp;rct=j&amp;q=&amp;esrc=s&amp;source=images&amp;cd=&amp;cad=rja&amp;uact=8&amp;ved=0ahUKEwiq2-WJzqfLAhXDNT4KHZmBCg0QjRwIBw&amp;url=http://www.gettyimages.com/detail/photo/woman-greeting-her-son-at-front-door-royalty-free-image/56903827&amp;bvm=bv.115339255,d.amc&amp;psig=AFQjCNFFzi67fRBVjwchPWcyzOtEjSwtAQ&amp;ust=145720078067313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0ahUKEwit9-7yjfDKAhXFez4KHcfXAKIQjRwIBw&amp;url=http://bokamosoafrica.org/2012/12/living-with-and-teaching-my-brother-magesh.html&amp;bvm=bv.113943164,d.cWw&amp;psig=AFQjCNGiBySsRf0VWJp0iS_N7J-r3f__Cg&amp;ust=145529372284202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/url?sa=i&amp;rct=j&amp;q=&amp;esrc=s&amp;source=images&amp;cd=&amp;cad=rja&amp;uact=8&amp;ved=0ahUKEwiNsMjS58fLAhVFGD4KHUDkDpwQjRwIBw&amp;url=http://www.tntmagazine.com/news/australia/aussie-public-health-document-blows-out-childrens-birthday-candles-due-to-health-and-safety&amp;bvm=bv.117218890,d.cWw&amp;psig=AFQjCNEkpy6l82oUZViSQACcI5bPOnf4bg&amp;ust=145830715265213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49185" y="36444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13800" u="sng" dirty="0" err="1" smtClean="0"/>
              <a:t>sh</a:t>
            </a:r>
            <a:endParaRPr lang="en-US" sz="13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927858" y="364445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sh</a:t>
            </a:r>
            <a:r>
              <a:rPr lang="en-US" sz="4800" b="1" dirty="0" smtClean="0"/>
              <a:t>eep</a:t>
            </a:r>
            <a:endParaRPr lang="en-US" sz="48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906610" y="3595007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sh</a:t>
            </a:r>
            <a:r>
              <a:rPr lang="en-US" sz="4800" b="1" dirty="0" smtClean="0"/>
              <a:t>ovel</a:t>
            </a:r>
            <a:endParaRPr lang="en-US" sz="4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821385" y="293236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sh</a:t>
            </a:r>
            <a:r>
              <a:rPr lang="en-US" sz="4800" b="1" dirty="0" smtClean="0"/>
              <a:t>ark</a:t>
            </a:r>
            <a:endParaRPr lang="en-US" sz="4800" b="1" u="sng" dirty="0"/>
          </a:p>
        </p:txBody>
      </p:sp>
      <p:pic>
        <p:nvPicPr>
          <p:cNvPr id="8" name="Picture 2" descr="https://ecommerce.cahnrs.wsu.edu/ExtensionOnlineCourses/images/SLP-SG4-Heal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87" y="1385207"/>
            <a:ext cx="3201342" cy="228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dn3.volusion.com/sqlbp.hrxnv/v/vspfiles/photos/ForestFireShovel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435" y="3911264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snowbrains.com/wp-content/uploads/2015/01/great-white-up-close_6455_600x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85" y="3787799"/>
            <a:ext cx="34798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6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5" y="365125"/>
            <a:ext cx="11925837" cy="1850041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Mclass</a:t>
            </a:r>
            <a:r>
              <a:rPr lang="en-US" b="1" dirty="0" smtClean="0"/>
              <a:t>: How can you tell that </a:t>
            </a:r>
            <a:r>
              <a:rPr lang="en-US" b="1" u="sng" dirty="0" smtClean="0">
                <a:solidFill>
                  <a:srgbClr val="FF0000"/>
                </a:solidFill>
              </a:rPr>
              <a:t>the characters in the story are different</a:t>
            </a:r>
            <a:r>
              <a:rPr lang="en-US" b="1" dirty="0" smtClean="0"/>
              <a:t>. </a:t>
            </a:r>
            <a:r>
              <a:rPr lang="en-US" b="1" u="sng" dirty="0" smtClean="0">
                <a:solidFill>
                  <a:srgbClr val="7030A0"/>
                </a:solidFill>
              </a:rPr>
              <a:t>Use parts of the story in your answer</a:t>
            </a:r>
            <a:r>
              <a:rPr lang="en-US" b="1" dirty="0" smtClean="0"/>
              <a:t>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5166"/>
            <a:ext cx="10515600" cy="39617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u="sng" dirty="0" smtClean="0">
                <a:solidFill>
                  <a:srgbClr val="FF0000"/>
                </a:solidFill>
              </a:rPr>
              <a:t>The characters in the story are different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because </a:t>
            </a:r>
            <a:r>
              <a:rPr lang="en-US" sz="4000" b="1" dirty="0" err="1" smtClean="0"/>
              <a:t>Nico</a:t>
            </a:r>
            <a:r>
              <a:rPr lang="en-US" sz="4000" b="1" dirty="0" smtClean="0"/>
              <a:t> is neat and Pablo is messy.  I know this because </a:t>
            </a:r>
            <a:r>
              <a:rPr lang="en-US" sz="4000" b="1" u="sng" dirty="0" smtClean="0">
                <a:solidFill>
                  <a:srgbClr val="7030A0"/>
                </a:solidFill>
              </a:rPr>
              <a:t>the picture on page 3 shows Pablo’s room is messy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smtClean="0"/>
              <a:t>and </a:t>
            </a:r>
            <a:r>
              <a:rPr lang="en-US" sz="4000" b="1" u="sng" dirty="0" smtClean="0">
                <a:solidFill>
                  <a:srgbClr val="7030A0"/>
                </a:solidFill>
              </a:rPr>
              <a:t>the picture on page 4 shows </a:t>
            </a:r>
            <a:r>
              <a:rPr lang="en-US" sz="4000" b="1" u="sng" dirty="0" err="1" smtClean="0">
                <a:solidFill>
                  <a:srgbClr val="7030A0"/>
                </a:solidFill>
              </a:rPr>
              <a:t>Nico’s</a:t>
            </a:r>
            <a:r>
              <a:rPr lang="en-US" sz="4000" b="1" u="sng" dirty="0" smtClean="0">
                <a:solidFill>
                  <a:srgbClr val="7030A0"/>
                </a:solidFill>
              </a:rPr>
              <a:t> room is neat</a:t>
            </a:r>
            <a:r>
              <a:rPr lang="en-US" sz="4000" b="1" dirty="0" smtClean="0"/>
              <a:t>.  Another reason I know the brothers are different is when </a:t>
            </a:r>
            <a:r>
              <a:rPr lang="en-US" sz="4000" b="1" u="sng" dirty="0" err="1" smtClean="0">
                <a:solidFill>
                  <a:srgbClr val="7030A0"/>
                </a:solidFill>
              </a:rPr>
              <a:t>Nico</a:t>
            </a:r>
            <a:r>
              <a:rPr lang="en-US" sz="4000" b="1" u="sng" dirty="0" smtClean="0">
                <a:solidFill>
                  <a:srgbClr val="7030A0"/>
                </a:solidFill>
              </a:rPr>
              <a:t> calls Pablo a slob on page 6</a:t>
            </a:r>
            <a:r>
              <a:rPr lang="en-US" sz="4000" b="1" dirty="0" smtClean="0"/>
              <a:t>.   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3447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ecx.images-amazon.com/images/I/81rmOGQoDk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48" y="1571636"/>
            <a:ext cx="4225074" cy="282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63536" y="18277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13800" u="sng" dirty="0" err="1" smtClean="0"/>
              <a:t>sk</a:t>
            </a:r>
            <a:endParaRPr lang="en-US" sz="13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201903" y="381592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sk</a:t>
            </a:r>
            <a:r>
              <a:rPr lang="en-US" sz="4800" b="1" dirty="0" smtClean="0"/>
              <a:t>y</a:t>
            </a:r>
            <a:endParaRPr lang="en-US" sz="4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513865" y="102958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sk</a:t>
            </a:r>
            <a:r>
              <a:rPr lang="en-US" sz="4800" b="1" dirty="0" smtClean="0"/>
              <a:t>ateboard</a:t>
            </a:r>
            <a:endParaRPr lang="en-US" sz="48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420548" y="119517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sk</a:t>
            </a:r>
            <a:r>
              <a:rPr lang="en-US" sz="4800" b="1" dirty="0" smtClean="0"/>
              <a:t>irt</a:t>
            </a:r>
            <a:endParaRPr lang="en-US" sz="4800" b="1" u="sng" dirty="0"/>
          </a:p>
        </p:txBody>
      </p:sp>
      <p:pic>
        <p:nvPicPr>
          <p:cNvPr id="7" name="Picture 8" descr="http://nhtheatreawards.org/Data/Sites/1/aaImages/graphics/Sky%20and%20Clouds/beautiful_sky-dsc01468-dw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64" y="4645479"/>
            <a:ext cx="658367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polyvore.com/cgi/img-thing?.out=jpg&amp;size=l&amp;tid=1224268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098" y="9584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2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978" y="0"/>
            <a:ext cx="7092043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Sight Word Practice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5657"/>
            <a:ext cx="10515600" cy="50013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/>
              <a:t>this</a:t>
            </a:r>
            <a:endParaRPr lang="en-US" sz="7200" b="1" dirty="0"/>
          </a:p>
          <a:p>
            <a:pPr marL="0" indent="0" algn="ctr">
              <a:buNone/>
            </a:pPr>
            <a:r>
              <a:rPr lang="en-US" sz="4800" b="1" dirty="0" smtClean="0"/>
              <a:t>Is </a:t>
            </a:r>
            <a:r>
              <a:rPr lang="en-US" sz="4800" b="1" u="sng" dirty="0" smtClean="0"/>
              <a:t>this</a:t>
            </a:r>
            <a:r>
              <a:rPr lang="en-US" sz="4800" b="1" dirty="0" smtClean="0"/>
              <a:t> a good apple? </a:t>
            </a:r>
          </a:p>
        </p:txBody>
      </p:sp>
      <p:pic>
        <p:nvPicPr>
          <p:cNvPr id="4" name="Picture 3" descr="http://mothersadvocatechildrenshealth.org/wp-content/uploads/2015/09/iStock_000014419601Small-1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421" y="3111953"/>
            <a:ext cx="4793343" cy="3484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1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/>
              <a:t>How do characters respond to major events and challenges?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Sub LEQ: </a:t>
            </a:r>
            <a:r>
              <a:rPr lang="en-US" sz="4800" b="1" dirty="0">
                <a:solidFill>
                  <a:srgbClr val="FF0000"/>
                </a:solidFill>
              </a:rPr>
              <a:t>What is a response? 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r>
              <a:rPr lang="en-US" sz="4800" b="1" dirty="0" smtClean="0">
                <a:solidFill>
                  <a:srgbClr val="FF0000"/>
                </a:solidFill>
              </a:rPr>
              <a:t>What </a:t>
            </a:r>
            <a:r>
              <a:rPr lang="en-US" sz="4800" b="1" dirty="0">
                <a:solidFill>
                  <a:srgbClr val="FF0000"/>
                </a:solidFill>
              </a:rPr>
              <a:t>a character does when something </a:t>
            </a:r>
            <a:r>
              <a:rPr lang="en-US" sz="4800" b="1" dirty="0" smtClean="0">
                <a:solidFill>
                  <a:srgbClr val="FF0000"/>
                </a:solidFill>
              </a:rPr>
              <a:t>happens.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3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169182"/>
            <a:ext cx="12001500" cy="1325563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Challenge = something you must overcome or solve. </a:t>
            </a:r>
            <a:endParaRPr lang="en-US" sz="5400" b="1" dirty="0"/>
          </a:p>
        </p:txBody>
      </p:sp>
      <p:pic>
        <p:nvPicPr>
          <p:cNvPr id="1026" name="Picture 2" descr="http://latinbusinesstoday.com/sites/default/files/styles/content_desktop_1x/public/uploads/2013/11/challenge-yourself-v2.jpg?itok=dlZ0WjT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0" y="1698852"/>
            <a:ext cx="762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45928" y="2092026"/>
            <a:ext cx="3135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Example: The goldfish’s challenge is to jump from one fish bowl to the other.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525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79" y="140717"/>
            <a:ext cx="11658600" cy="1325563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Response = what a character does when something happens (like a challenge</a:t>
            </a:r>
            <a:r>
              <a:rPr lang="en-US" sz="4800" b="1" dirty="0" smtClean="0"/>
              <a:t>).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7779" y="1726052"/>
            <a:ext cx="10507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the man’s challenge is he has no money.  What can he do in response of this challenge? </a:t>
            </a:r>
            <a:endParaRPr lang="en-US" sz="3200" dirty="0"/>
          </a:p>
        </p:txBody>
      </p:sp>
      <p:pic>
        <p:nvPicPr>
          <p:cNvPr id="4098" name="Picture 2" descr="http://www.thecollaborationclub.com/wp-content/uploads/2015/01/Dollarphotoclub_6910326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9" y="3550250"/>
            <a:ext cx="4530404" cy="31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citizensadvice.org.uk/Images/Index%20page%20images/employment%20index%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21" y="3618878"/>
            <a:ext cx="3428506" cy="227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2byou.org.uk/wp-content/uploads/2015/05/Coin-Money-Saving-Jar-Wallpa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327" y="3720696"/>
            <a:ext cx="3548250" cy="221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98368" y="5893794"/>
            <a:ext cx="294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could get a job.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184627" y="5873294"/>
            <a:ext cx="3905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could save his money.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95274" y="3197476"/>
            <a:ext cx="294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Challenge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66114" y="3000924"/>
            <a:ext cx="3469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Response to challenge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455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47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How can I respond to this challenge?</a:t>
            </a:r>
            <a:endParaRPr lang="en-US" sz="5400" b="1" dirty="0"/>
          </a:p>
        </p:txBody>
      </p:sp>
      <p:pic>
        <p:nvPicPr>
          <p:cNvPr id="6146" name="Picture 2" descr="http://www.goodtherapy.org/blog/blog/wp-content/uploads/2015/09/young-boy-in-trou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27" y="1763555"/>
            <a:ext cx="3657146" cy="41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427" y="1861457"/>
            <a:ext cx="3657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Challenge: I am having trouble at school.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://ldaamerica.org/wp-content/uploads/2013/10/educators-he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07" y="1130418"/>
            <a:ext cx="3240511" cy="215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blogs.edweek.org/teachers/coach_gs_teaching_tips/Students%20Helping%20Each%20Oth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484" y="1130418"/>
            <a:ext cx="3419814" cy="227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news.stanford.edu/news/2013/february/images/education_student_new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7" y="3929700"/>
            <a:ext cx="3105027" cy="205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knowledgeworks.org/worldoflearning/wp-content/uploads/2015/03/parent-and-stude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484" y="3928814"/>
            <a:ext cx="3282249" cy="218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647" y="3280593"/>
            <a:ext cx="3807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Ask the teacher for help.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647" y="5989368"/>
            <a:ext cx="3807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 your homework.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68776" y="3405594"/>
            <a:ext cx="3807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Ask a friend for help.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299993" y="6104560"/>
            <a:ext cx="3807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Ask your family for help.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83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5322" y="5685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sl</a:t>
            </a:r>
            <a:endParaRPr kumimoji="0" lang="en-US" sz="138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0022" y="3047026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sl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eep</a:t>
            </a:r>
            <a:endParaRPr kumimoji="0" lang="en-US" sz="48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9989" y="2605649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sl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ippers</a:t>
            </a:r>
            <a:endParaRPr kumimoji="0" lang="en-US" sz="48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2322" y="3204656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sl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ed</a:t>
            </a:r>
            <a:endParaRPr kumimoji="0" lang="en-US" sz="48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2" descr="http://www.calisthenicsmag.com/wp-content/uploads/2015/01/sleep_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622" y="3816497"/>
            <a:ext cx="4191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bunnyslippers.com/gfx/products/spider-man-slippers/spider-man-slippers-2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22" y="283107"/>
            <a:ext cx="3223134" cy="257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cdn.imgs.tuts.dragoart.com/how-to-draw-a-snow-sled_1_000000014336_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84" y="283107"/>
            <a:ext cx="3141027" cy="30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32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757" y="15217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Sight Word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757" y="1477736"/>
            <a:ext cx="8991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come</a:t>
            </a:r>
          </a:p>
          <a:p>
            <a:pPr marL="0" indent="0" algn="ctr">
              <a:buNone/>
            </a:pPr>
            <a:r>
              <a:rPr lang="en-US" sz="4400" dirty="0" smtClean="0"/>
              <a:t>Please </a:t>
            </a:r>
            <a:r>
              <a:rPr lang="en-US" sz="4400" u="sng" dirty="0" smtClean="0"/>
              <a:t>come</a:t>
            </a:r>
            <a:r>
              <a:rPr lang="en-US" sz="4400" dirty="0" smtClean="0"/>
              <a:t> in. </a:t>
            </a:r>
          </a:p>
          <a:p>
            <a:pPr marL="0" indent="0" algn="ctr">
              <a:buNone/>
            </a:pPr>
            <a:endParaRPr lang="en-US" sz="6600" b="1" dirty="0"/>
          </a:p>
        </p:txBody>
      </p:sp>
      <p:pic>
        <p:nvPicPr>
          <p:cNvPr id="4" name="Picture 3" descr="http://cache1.asset-cache.net/gc/56903827-woman-greeting-her-son-at-front-door-gettyimages.jpg?v=1&amp;c=IWSAsset&amp;k=2&amp;d=FQvYEnvkmflKpebmR7Awhw3OeoewYgR542k7kLVIyTQNppNE0DIETqLiYw%2FaDeaR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3214098"/>
            <a:ext cx="3487511" cy="3578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0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/>
              <a:t>How do characters respond to major events and challenges?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Sub LEQ: </a:t>
            </a:r>
            <a:r>
              <a:rPr lang="en-US" sz="4800" b="1" dirty="0">
                <a:solidFill>
                  <a:srgbClr val="FF0000"/>
                </a:solidFill>
              </a:rPr>
              <a:t>How did the character respond to todays challenge?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8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978" y="0"/>
            <a:ext cx="7092043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Sight Word Practice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5657"/>
            <a:ext cx="10515600" cy="50013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/>
              <a:t>one</a:t>
            </a:r>
            <a:endParaRPr lang="en-US" sz="7200" b="1" dirty="0"/>
          </a:p>
          <a:p>
            <a:pPr marL="0" indent="0" algn="ctr">
              <a:buNone/>
            </a:pPr>
            <a:r>
              <a:rPr lang="en-US" sz="4800" b="1" dirty="0" smtClean="0"/>
              <a:t>I have </a:t>
            </a:r>
            <a:r>
              <a:rPr lang="en-US" sz="4800" b="1" u="sng" dirty="0" smtClean="0"/>
              <a:t>one</a:t>
            </a:r>
            <a:r>
              <a:rPr lang="en-US" sz="4800" b="1" dirty="0" smtClean="0"/>
              <a:t> brother. </a:t>
            </a:r>
          </a:p>
        </p:txBody>
      </p:sp>
      <p:pic>
        <p:nvPicPr>
          <p:cNvPr id="4" name="Picture 3" descr="http://bokamosoafrica.org/wp-content/uploads/2012/12/sister-and-brother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444" y="3086099"/>
            <a:ext cx="3437164" cy="3682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84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169182"/>
            <a:ext cx="12001500" cy="1325563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Challenge = something you must overcome or solve. </a:t>
            </a:r>
            <a:endParaRPr lang="en-US" sz="5400" b="1" dirty="0"/>
          </a:p>
        </p:txBody>
      </p:sp>
      <p:pic>
        <p:nvPicPr>
          <p:cNvPr id="1026" name="Picture 2" descr="http://latinbusinesstoday.com/sites/default/files/styles/content_desktop_1x/public/uploads/2013/11/challenge-yourself-v2.jpg?itok=dlZ0WjT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0" y="1698852"/>
            <a:ext cx="762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45928" y="2092026"/>
            <a:ext cx="3135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Example: The goldfish’s challenge is to jump from one fish bowl to the other.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586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79" y="140717"/>
            <a:ext cx="11658600" cy="1325563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Response = what a character does when something happens (like a challenge</a:t>
            </a:r>
            <a:r>
              <a:rPr lang="en-US" sz="4800" b="1" dirty="0" smtClean="0"/>
              <a:t>).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7779" y="1726052"/>
            <a:ext cx="10507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the man’s challenge is he has no money.  What can he do in response of this challenge? </a:t>
            </a:r>
            <a:endParaRPr lang="en-US" sz="3200" dirty="0"/>
          </a:p>
        </p:txBody>
      </p:sp>
      <p:pic>
        <p:nvPicPr>
          <p:cNvPr id="4098" name="Picture 2" descr="http://www.thecollaborationclub.com/wp-content/uploads/2015/01/Dollarphotoclub_6910326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9" y="3550250"/>
            <a:ext cx="4530404" cy="31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citizensadvice.org.uk/Images/Index%20page%20images/employment%20index%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21" y="3618878"/>
            <a:ext cx="3428506" cy="227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2byou.org.uk/wp-content/uploads/2015/05/Coin-Money-Saving-Jar-Wallpa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327" y="3720696"/>
            <a:ext cx="3548250" cy="221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98368" y="5893794"/>
            <a:ext cx="294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could get a job.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184627" y="5873294"/>
            <a:ext cx="3905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could save his money.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95274" y="3197476"/>
            <a:ext cx="294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Challenge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66114" y="3000924"/>
            <a:ext cx="3469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Response to challenge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3393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19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Now think about how the character responded to the challenge in your book.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86" y="201340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Questions to think about: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was the challenge?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did the character do because of the challenge? 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(The answer is the character’s response.)</a:t>
            </a:r>
          </a:p>
        </p:txBody>
      </p:sp>
      <p:sp>
        <p:nvSpPr>
          <p:cNvPr id="4" name="Right Arrow 3"/>
          <p:cNvSpPr/>
          <p:nvPr/>
        </p:nvSpPr>
        <p:spPr>
          <a:xfrm rot="13477962">
            <a:off x="2014511" y="3763727"/>
            <a:ext cx="65299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20636" y="625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sm</a:t>
            </a:r>
            <a:endParaRPr kumimoji="0" lang="en-US" sz="138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9236" y="2484664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sm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ile</a:t>
            </a:r>
            <a:endParaRPr kumimoji="0" lang="en-US" sz="48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5236" y="2560864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sm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art</a:t>
            </a:r>
            <a:endParaRPr kumimoji="0" lang="en-US" sz="48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4836" y="3913047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sm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all</a:t>
            </a:r>
            <a:endParaRPr kumimoji="0" lang="en-US" sz="48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2" descr="https://irp-cdn.multiscreensite.com/617d5e2f/dms3rep/multi/tablet/smile-2340x1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95" y="351064"/>
            <a:ext cx="288995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ages.clipartpanda.com/student-clipart-clip_art_gi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036" y="3468061"/>
            <a:ext cx="2743200" cy="319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36nukx10904q2nqzfr2ammzk.wpengine.netdna-cdn.com/wp-content/uploads/2012/11/bigcompa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42" y="350039"/>
            <a:ext cx="3313743" cy="358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13839054">
            <a:off x="8312591" y="3953864"/>
            <a:ext cx="648105" cy="48463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9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757" y="15217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Sight Word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757" y="1477736"/>
            <a:ext cx="8991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now</a:t>
            </a:r>
          </a:p>
          <a:p>
            <a:pPr marL="0" indent="0" algn="ctr">
              <a:buNone/>
            </a:pPr>
            <a:r>
              <a:rPr lang="en-US" sz="4400" dirty="0" smtClean="0"/>
              <a:t>I am five years old </a:t>
            </a:r>
            <a:r>
              <a:rPr lang="en-US" sz="4400" u="sng" dirty="0" smtClean="0"/>
              <a:t>now</a:t>
            </a:r>
            <a:r>
              <a:rPr lang="en-US" sz="4400" dirty="0" smtClean="0"/>
              <a:t>.</a:t>
            </a:r>
          </a:p>
          <a:p>
            <a:pPr marL="0" indent="0" algn="ctr">
              <a:buNone/>
            </a:pPr>
            <a:endParaRPr lang="en-US" sz="6600" b="1" dirty="0"/>
          </a:p>
        </p:txBody>
      </p:sp>
      <p:pic>
        <p:nvPicPr>
          <p:cNvPr id="4" name="Picture 3" descr="http://www.tntmagazine.com/image.php/media/content/_master/48805/images/kids-blowing-our-birthday-cake-candles.jpg?file=media%2Fcontent%2F_master%2F48805%2Fimages%2Fkids-blowing-our-birthday-cake-candles.jpg&amp;width=45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517" y="3203754"/>
            <a:ext cx="5237207" cy="3551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/>
              <a:t>How do characters respond to major events and challenges?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Sub LEQ: </a:t>
            </a:r>
            <a:r>
              <a:rPr lang="en-US" sz="4800" b="1" dirty="0">
                <a:solidFill>
                  <a:srgbClr val="FF0000"/>
                </a:solidFill>
              </a:rPr>
              <a:t>How can a challenge change a character? 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r>
              <a:rPr lang="en-US" sz="4800" b="1" dirty="0" smtClean="0">
                <a:solidFill>
                  <a:srgbClr val="FF0000"/>
                </a:solidFill>
              </a:rPr>
              <a:t>They </a:t>
            </a:r>
            <a:r>
              <a:rPr lang="en-US" sz="4800" b="1" dirty="0">
                <a:solidFill>
                  <a:srgbClr val="FF0000"/>
                </a:solidFill>
              </a:rPr>
              <a:t>learn a </a:t>
            </a:r>
            <a:r>
              <a:rPr lang="en-US" sz="4800" b="1" dirty="0" smtClean="0">
                <a:solidFill>
                  <a:srgbClr val="FF0000"/>
                </a:solidFill>
              </a:rPr>
              <a:t>lesson.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9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169182"/>
            <a:ext cx="12001500" cy="1325563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Challenge = something you must overcome or solve. </a:t>
            </a:r>
            <a:endParaRPr lang="en-US" sz="5400" b="1" dirty="0"/>
          </a:p>
        </p:txBody>
      </p:sp>
      <p:pic>
        <p:nvPicPr>
          <p:cNvPr id="1026" name="Picture 2" descr="http://latinbusinesstoday.com/sites/default/files/styles/content_desktop_1x/public/uploads/2013/11/challenge-yourself-v2.jpg?itok=dlZ0WjT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0" y="1698852"/>
            <a:ext cx="762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45928" y="2092026"/>
            <a:ext cx="3135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Example: The goldfish’s challenge is to jump from one fish bowl to the other.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698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pehub.com/wp-content/uploads/2013/05/man-with-mon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84" y="1753225"/>
            <a:ext cx="3693083" cy="24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79" y="144689"/>
            <a:ext cx="11503478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How does the man’s challenge change him?</a:t>
            </a:r>
            <a:endParaRPr lang="en-US" sz="4800" dirty="0"/>
          </a:p>
        </p:txBody>
      </p:sp>
      <p:pic>
        <p:nvPicPr>
          <p:cNvPr id="4" name="Picture 2" descr="http://www.thecollaborationclub.com/wp-content/uploads/2015/01/Dollarphotoclub_6910326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92" y="1990872"/>
            <a:ext cx="4530404" cy="31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citizensadvice.org.uk/Images/Index%20page%20images/employment%20index%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07" y="1990872"/>
            <a:ext cx="3428506" cy="227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47354" y="4265788"/>
            <a:ext cx="2944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Response: He got a job.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4403" y="1638098"/>
            <a:ext cx="294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Challenge</a:t>
            </a:r>
            <a:endParaRPr lang="en-US" sz="2800" b="1" dirty="0"/>
          </a:p>
        </p:txBody>
      </p:sp>
      <p:sp>
        <p:nvSpPr>
          <p:cNvPr id="8" name="Right Arrow 7"/>
          <p:cNvSpPr/>
          <p:nvPr/>
        </p:nvSpPr>
        <p:spPr>
          <a:xfrm>
            <a:off x="3914876" y="2953707"/>
            <a:ext cx="8046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8346884" y="2953707"/>
            <a:ext cx="85253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629650" y="4265788"/>
            <a:ext cx="35623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challenge changes the man because he now has money and a job where he can make more money.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0575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78" y="0"/>
            <a:ext cx="11117036" cy="1325563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How does the boy’s challenge change him?</a:t>
            </a:r>
            <a:endParaRPr lang="en-US" sz="4800" b="1" dirty="0"/>
          </a:p>
        </p:txBody>
      </p:sp>
      <p:pic>
        <p:nvPicPr>
          <p:cNvPr id="12" name="Picture 2" descr="http://www.goodtherapy.org/blog/blog/wp-content/uploads/2015/09/young-boy-in-trou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8605"/>
            <a:ext cx="3657146" cy="41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1178605"/>
            <a:ext cx="3657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Challenge: I am having trouble at school.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Picture 4" descr="http://ldaamerica.org/wp-content/uploads/2013/10/educators-he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19" y="1972283"/>
            <a:ext cx="3240511" cy="215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194659" y="4095704"/>
            <a:ext cx="4016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Response: Ask the teacher for help.</a:t>
            </a:r>
            <a:endParaRPr lang="en-US" sz="2800" dirty="0"/>
          </a:p>
        </p:txBody>
      </p:sp>
      <p:sp>
        <p:nvSpPr>
          <p:cNvPr id="16" name="Right Arrow 15"/>
          <p:cNvSpPr/>
          <p:nvPr/>
        </p:nvSpPr>
        <p:spPr>
          <a:xfrm>
            <a:off x="3690094" y="2805055"/>
            <a:ext cx="82683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889222" y="2805055"/>
            <a:ext cx="76094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://www.tomatobubble.com/sitebuildercontent/sitebuilderpictures/.pond/happy_good_grade.jpg.w300h2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071" y="1909132"/>
            <a:ext cx="28575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401051" y="4176993"/>
            <a:ext cx="3790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challenge changes the boy because he is now smarter and knows what to do when he needs help.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430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/>
              <a:t>How do characters respond to major events and challenges?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Sub LEQ: What is a challenge?</a:t>
            </a:r>
          </a:p>
          <a:p>
            <a:r>
              <a:rPr lang="en-US" sz="5400" b="1" dirty="0" smtClean="0">
                <a:solidFill>
                  <a:srgbClr val="FF0000"/>
                </a:solidFill>
              </a:rPr>
              <a:t>A challenge is a problem the character must overcome (solve).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169182"/>
            <a:ext cx="12001500" cy="1325563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Challenge = something you must overcome or solve. </a:t>
            </a:r>
            <a:endParaRPr lang="en-US" sz="5400" b="1" dirty="0"/>
          </a:p>
        </p:txBody>
      </p:sp>
      <p:pic>
        <p:nvPicPr>
          <p:cNvPr id="1026" name="Picture 2" descr="http://latinbusinesstoday.com/sites/default/files/styles/content_desktop_1x/public/uploads/2013/11/challenge-yourself-v2.jpg?itok=dlZ0WjT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0" y="1698852"/>
            <a:ext cx="762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45928" y="2092026"/>
            <a:ext cx="3135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Example: The goldfish’s challenge is to jump from one fish bowl to the other.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437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What is the challenge? </a:t>
            </a:r>
            <a:endParaRPr lang="en-US" sz="7200" b="1" dirty="0"/>
          </a:p>
        </p:txBody>
      </p:sp>
      <p:pic>
        <p:nvPicPr>
          <p:cNvPr id="2050" name="Picture 2" descr="http://www.ultracycling.com/wp_news/wp-content/uploads/2015/01/tortoise-and-hare-bugs-learns-a-les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59" y="1629322"/>
            <a:ext cx="4620986" cy="337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681" y="5008241"/>
            <a:ext cx="4694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turtle and rabbit are going to race. </a:t>
            </a:r>
          </a:p>
          <a:p>
            <a:pPr algn="ctr"/>
            <a:r>
              <a:rPr lang="en-US" sz="2800" b="1" dirty="0" smtClean="0"/>
              <a:t>What is the turtle’s challenge?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2963" y="1690688"/>
            <a:ext cx="6702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boy is having trouble learning how to add.</a:t>
            </a:r>
          </a:p>
          <a:p>
            <a:pPr algn="ctr"/>
            <a:r>
              <a:rPr lang="en-US" sz="2800" b="1" dirty="0" smtClean="0"/>
              <a:t>What is the boy’s challenge? </a:t>
            </a:r>
            <a:endParaRPr lang="en-US" sz="2800" b="1" dirty="0"/>
          </a:p>
        </p:txBody>
      </p:sp>
      <p:pic>
        <p:nvPicPr>
          <p:cNvPr id="2052" name="Picture 4" descr="http://comps.canstockphoto.com/can-stock-photo_csp117978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40" y="2644795"/>
            <a:ext cx="3058124" cy="37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90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/>
              <a:t>Can you think of a challenge you have in your life?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Example: My challenge is to become the best teacher I can be. </a:t>
            </a:r>
            <a:endParaRPr lang="en-US" sz="3600" dirty="0"/>
          </a:p>
        </p:txBody>
      </p:sp>
      <p:pic>
        <p:nvPicPr>
          <p:cNvPr id="3074" name="Picture 2" descr="http://the-bookworm.net/wp-content/uploads/2013/05/Teacher-of-Month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6" y="2678112"/>
            <a:ext cx="4440918" cy="401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21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nancysmarriageblog.files.wordpress.com/2013/01/slob.jpg?w=4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886198"/>
            <a:ext cx="32194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.tqn.com/y/personalorganizing/1/S/A/F/-/-/Kitchen-pantry-designs-8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879" y="3645209"/>
            <a:ext cx="2387557" cy="307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mericanstandard.com.vn/images/trangtrinoithat/thang10/071011/phongngutreem/image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25" y="778401"/>
            <a:ext cx="3734873" cy="286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" y="1"/>
            <a:ext cx="11706896" cy="78239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Brother Messy, Brother Neat Vocabulary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59121" y="1511069"/>
            <a:ext cx="321971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could</a:t>
            </a:r>
            <a:endParaRPr lang="en-US" sz="6600" b="1" dirty="0"/>
          </a:p>
          <a:p>
            <a:pPr algn="ctr"/>
            <a:r>
              <a:rPr lang="en-US" sz="6600" b="1" dirty="0" smtClean="0"/>
              <a:t>he</a:t>
            </a:r>
            <a:endParaRPr lang="en-US" sz="6600" b="1" dirty="0"/>
          </a:p>
          <a:p>
            <a:pPr algn="ctr"/>
            <a:r>
              <a:rPr lang="en-US" sz="6600" b="1" dirty="0" smtClean="0"/>
              <a:t>was</a:t>
            </a:r>
          </a:p>
          <a:p>
            <a:pPr algn="ctr"/>
            <a:r>
              <a:rPr lang="en-US" sz="6600" b="1" dirty="0" smtClean="0"/>
              <a:t>rules</a:t>
            </a:r>
          </a:p>
          <a:p>
            <a:pPr algn="ctr"/>
            <a:r>
              <a:rPr lang="en-US" sz="6600" b="1" dirty="0" smtClean="0"/>
              <a:t>promise</a:t>
            </a:r>
            <a:endParaRPr lang="en-US" sz="6600" b="1" dirty="0"/>
          </a:p>
        </p:txBody>
      </p:sp>
      <p:sp>
        <p:nvSpPr>
          <p:cNvPr id="5" name="AutoShape 6" descr="data:image/png;base64,iVBORw0KGgoAAAANSUhEUgAAANQAAADuCAMAAAB24dnhAAAAvVBMVEX///8AAACZmZn39/f6+vr8/Pz19fXy8vKvr6+ampqUlJSNkpi4uLiTk5Pn5+egoKCoqKjU1NTGxsba2toNDQ3h4eHf3984ODjFxcUpKSmNjY3Pz88yMjJmZmaqqqp7e3tPT09wcHAiIiJGRkaBgYFAQEBsbGxbW1sYGBhWVlYeHh41NTV+fn4mJiaOkptVWl+ZoaZOUFd2eYFocHWAiI0NEg4ABg0ZGRdjZ2wzNTtzeYEFAA1LTVUqLCh+hI2cLNRpAAAYSElEQVR4nO1diXbbuJIVRIKgZC5aaGtfqc2yneR1PK8zPW/y/581KIALuEkASCqZc3I7HVuRBKKAWoEqoNP5gz/4gz+oAeNXd4ADN9mY4f0WVBHPbK4xTEijY6QJ02uwG9j8LebJxA12AxuGaejOOzaaGlxMm2qssY6BLQNrEmWYpmlZhtWALBgdYpoNEYUti3T0aaL/UdTvjWFYRqcxmli3NOfdiKWAcnC9/lB5An5pRqgwI4lYWqpC6ARtpw4HgjxRRq47NFFjVJfDNBn6NEUqBrRNjW5YQBUVKu0mhMYoG1u0c/rzRMcWcy1RgwPpkFKBsjpNqBsqT0ASwUTnyyaMBFcwfEj0prvD5MnqwFzpfT0H0Frsj96XOwk5vAFd/rMMMLt67JtnDpPpY8o8qlxDPI9E7UWDazCFozfUVJeblqZUF4iigkRHqKNkdo1Fb3VBDJfzYEqiNqEpjPVoAkYB2dS1lBnA0Bhqkz46BUjADKGzwwjh6lx/qHGnnkFI2qKzBAIqT9NgGRHzdj6dzhNGFJ2wPulYTGtZSs/3pv5mdd5uT6vTfLrADXkSdGyYiZL8uM0naed4abc2nBPfmfJUoIk4u2S6L5MALYNZ2B0r9b4MdJJAnxNZRh4foQPnabaRTmfBerd0FHgPT19RBjN0YTyw73v3v32rYWIRS8EH6DKS8mNpgsIiBxQcl6cX2ScPPhglwbZvjz0AeV74O/6PaPesQkWuZcJsbkeS96wQxnNRfIO7at777BigtVRTERPPh0yGwCmi/8PIevaWvXPS8gN4Y+CTGJJSsICHuaVvUVUOvRtPoDv3Z338Bk2tRvyVScDup+4ecRnFPbleFUDAPMnGdTaw+7DiTRa3UAt1AMm6JxIuIynhMINxryWsSmAfPnHU40FCec+S1BEgTq/VPEHDBcbEDnTnpgIjwF8TgYmxhS2Ss7kERgc5Uj3LwbKk1zje6TM2tz5AIzv207vST5bIXYwX6G0/803KeEU/YgjtzKX6lgPVfXI0regTfLk2TdDU06p3R/TNa24mMSkVgQ0wqdwzs5DU5SslXlhVUzWlb20LTIzLxXqtS5UUzrT1kcLnT1UcuFDrpuLHlXBSpIl/o0RbPIPGV2lnSL9wUHqyLHa3Jb8UlAMvBS4jF+WBh7kaKD5bBnPleQJQvX3Me9xUg4Sq7Tj3LIQWbD17YdJZec/+E1hUdeeHjule/fG3MdKdfy8/wSBQVQ7JLYR3DKQ6PF0LyBhnIr7earbkNc2AeFlDp24zM0NpXOqFtQMqnrp9KANVfB/aX3YyU7NXV6Ex3oJqD0Uda3RF+lEopsHXPAa1XGfdhoYoWGr3Io+XW06cBDJLTgjpR7Ovmg57GY4FrayGWYYm7YliKljZwFWAWoh6s35B+/GQAUJiXYkCLHXsfxnGtTgGQKPK6DdSc3yoBzDL/IPxetZaMj3mYjllUKbpRr8OpKOxchCUkwRbT8oGOdupjk1qp7ZBDS0KgOBHXKfqaakwUtuO0xY+cPLrtlZbzAMVV7JOWr3b1dR8TM/E7DutHRURpkCX8VIpNYGBukxBdFZv+wFctvi583r2DjDhdiGanoFisMlxrB2bvQp6JtSJObKgnOMc4yjE1pKNUV6FKoM+N0hefAi/a2IN6o5SZVPe2+qFDse6/JLxsEgtd4KD2YchuqCetdJbuJjWdfYhZNklr54bCPMWrI0N2yjRG/GjmlfyMs8boXMmeFpU7SuoPIO7J3OmLnRoUvUfZ/mPw4AKdDpIcoPnBqgyfWM/D2+BVgC9VRyLWS6S7OeWJzR9mgxw6j1qmRrqyV6UvrDMKrd1fq1mXd9MUe84qKVBN6rcQg2j8GpQ2JqzmwgcdHd2OExlZyIUiVoXjYjTROCKajnYA2XLRp2HZId1ULKPNb0ZeAzlfAOUXfyW/FaMo3JseEp1Xa9sb254a5hGzEu4C3Alk5iTWQmVSPpZfT3gPfHE5qXG3hMtcR6wYyVB1ZAZqMQzP6jpnrncyInox4pgk9/55LCC6nHyekE5VST8mM32iSxOGVFJlsZSzUX+EAREEgOuCHDlHuoyox4FvKx4RFGyBcDCwtStdmmwkVoKT42dhhrrzA57mnms1LrnCjHts45P5mVD4bF8p+QNSv0ijZ8V1zwOGup3AYrAC6r35gblLA3TdB1ILV4wh2KSKKQjUlrzuArSKAvwwmFBLajSmuPS6Z8XrHQ1WAtunAYzVuO+Z50lEsJT/o6VomsGaF/Y8RiquNt9mOvnOPDcqSmzgU4YbwT3lpV3JZz5qvKoCdN2r1yUwGap9K9KpG/C+LgXX0+LlspS2fZ84Qz0wtcmXhWXRnXWJrxjztKU7K2hgqFQihxj40nV2HVBXwQqzunilu2vALf1gjLCXlG4DgVecxTkAnxsPlI8GVBNQffU3QluJEWRt0rKGp8LMZpK5DhIHEoM68+KkdFZTf932BRQeRLnoTyx/JwfLhWixP0XZ+fKdpGnTuNZieq9BYOxw+pZcGOhCKbE0kE4nWm6lKjyDO6u1nospHFDldqL4gLd856x3gIL1s00ygtQzunGDkMZUYZpEKNQ00P0NsoslmxvmCO1zFWHi9MW+CNSzxZkjZY6xJ7oZHdKiSKYFdIYuXqns9baJc+0N3Gnu1SJUsAdfeUbl2Eki1ClVlUB6GZXSItEGcB89P9crZytqMHjxuKRWaEP6XkmkIC5W/CeRmGiEdU/lccuHxkLXSAqJSVDlae1eCn0gXpwshUA04AFBiF/Io+oDF5eYVRUU48zBiZPlEgITisjswvYsmBiTeXTssBzmeCKYc7ChBg3GILhZR4IW4WA+j1gv8oGBuIOTI4oVphhGFaUeJpQ9RqtzCqB1xOyMh/zGVSnTCnLFLTeymIyzHrG9j8pSXSSrBs2YSMoiyxRTJ54tRI3LpEO3CFlyxkXy0e1dyzY69ytNCMsBgdTOk7WgimVmKmI29nTYdrHDFEmzFNkpKLOMBO+qw48b4ARFZu8ATgg9xLVMcv/52n3q8Rj2QTXMbbuFh1j8H2HRaKEssboB5upG2nTN8Gai0S0iy6jOzRh5updeHdeUofOnkEX72fum4lHn5spQyDKoqAT5VUvetxByswd3J0thze1H14zF2IeDUI6UeYYOPcO7/EmwCPd4YJMpVPFBIL2aoq0eI81wTpogcnD9nI5vSHmps8WeFax4KYBqIHJZXk0TamlONAWs2GOKEYJ/GVaoDzNDn7PrPOpwYhZmIr5eDmpdhzHbGsSnVPrvEkCUNrI6zLwJAuxGQefRqJaiwtOjViVs8+ctQu7Y4Ng0NEJg4qx8QasbA+dhGV5L07QYM6NzWr35OAx334nLvEnXizMk2Ev1aOmDGKFBX9Tb67ET/IGUbx5yFiMTeT9WgTOhaEOu4KDv+aznjK7UG9P/GuGy2XpyL7iVIGhYG53Zlf6xdlEuSZHJ+spgESBDEFpOAjTRGm52mKGAQU7O34at7kj/8TKEkNVDZG3rjz+ocLOktAZZ8z99bo337xFr9GyGG2+84UTsE1Wh1K1UTQpZj+q6EbhwfXXtu93V9SffAPOWynnrxsFl8FgpzYY3EPIJb6CoR2UCFqcekSo+qRW14IBUVyEx6Nd5mF76k8HHyiUW4jOghRj5riGn/Z0Y/iT9DnXlb8o19OHKI6g0wzOeYctJCiHPcait00J2y+3rqOXF0hKzH40e4SPNn4ZUhO5Ht84ZcqKJApKTyM/YqO+EhV16GUxdRxnNKxxuBap/mqaROTeMebzJOCjUQufy2HDif5qqHZmjAva8t8Gt70ugtKdPCP+5U2vQKUhVKpeGmZGoYRze7l6XrYWopdZ2D6OcRbnzQ31zESlMANtZ61VbGMLejubbV5Ost9AXl8LOMczQC43rE75RLE9zIYS/RvFKnadzeBSnfLvVq0uwhLd73A8YBa7RCo+0LXqQ0bFRHXYGkR71ca6mCf8E1bvQFZIFACcp3q1FC0gNU+rytkg6Maq1fQ3pCrd3jtUWtJSG5UAFixXv8UZlQmcZPfMr4okgMNuBU4sEN+M6ibXN4i0Oqhyo+/93sbKgm9abXvD32TChkmPRxV+ErkzURRGLwolgld32uBxsrrwEpU8rnAp3nMbgqXA0/ekHvHt3Wm+9l0JRrLP6ZVbHPrPV7mlCJKsbkDEPneef92cJTEREZM7U2yUigGI44ZJYHsJ5/b4l4hZso1hBGXJxR66qqY4GuOBuBRx3KwXj/akLkkxwLGsluwU6BVMklFPYEb0sRk8Us4mSbbDa4lLAQlP+m2bi/UpTCnb1Sn8VUISe6QOu4Bd/bNJyIt9OEZkaZ4JoYw0xfy9WCE3rjVRAszxmp3l+CCqNklyyaDoJ211F8HKwJa4Gz4SpAKHZH6KqWujurX0GfDsM/VsAg2k633TQkrPtsEDFBhRcLrSIxY10oBqnHdcHXRtcrGSEjWFDYlt+1ZrmjCdlfeTrvVOX8iDhQFw1tOxdS9jkTrnuVVku3b9exY8toFc1aVqGYYqhEXMXI4wavignyhg08unUoMgSVk/yW16nYgct6x5Lwzb5j8vXQ/PuBQ3V1t+dxhpxLERV8Z3j3NqWkBazjgXtN3L/SD+d0Z6OIEv2NptzTNafjH2ic8qbFFNWziO7pFIC5EXqRhd21e7rWKbBFTj5JSXbvl6xf8fpIqcoMuW/QL2sd6pUL8am9RxCKJI47U1dT5dPWawBEUexblOeztp59VBKrm6LoSjo7jOsNp0zjZ+3QNypLBOrRNfhDm3tjloDX1kH2sflCIBwTodwE+iJjhoZVvG2KDw0N19HB+w9T3i68rYsR2qCN1eWxvuC9TnYzWalWWUEK9JMV7w2GOeLjq2wh8j0VneFt7GXpNEGVFWiJvQ1Io29zKG75TfxbtRL6IBAqkubNlq6jiU9T6aXZdI8JpJ+sW57B/MLlpoChgb3jFZtWKHdcivN1pQASh3UL4HkUCXey4eHUM7K1bs4p6m2M+wSMdIT3biZ+pJ2ihsYGKwS+YkPjwHOe1xosgUUvKEHTnTskzcyNVGrHkMhWrLJMrAkEotG0axoTVMlo97F9s8Tx/TNR06Lri5axIhG5a2eE5iD9CAsqcxpuySL5MsQ8HynZJwFOSJ1Vo2QhXcrkGnHYdxRTdb7Jb8sigCEnOF8j3eJMv2BtwuBzmskk++CahS60Di8jk6ZYPdvyF3OgxcYQUlORan5r5czUCcogjnGZZMzxE/mpZJTMh1b4gmq0NYHvQuCqj48TdSCp3LUwdmO3p9p0/sqifuY+IlSO2Smy12Nw1p5rIwdi2RhaEYS9jMmZ8liwLEEqy4TPK2RNhgCr1gN1q4/NSMSDeBPFE10dA8sYJsXh7RS509W26TTShrTGrvbn8DM7bG/urMC0s2Pm+H8gsUhjeiI6A8F0cX+IjJ245MdovAfR1mNy3rfrd6mWhmzKQYJJP+aejqR3aTanI2gXDEW1UqTw6sWDO6dzQuWL+HiWD/CGcNAqpcqiJXAqxWiBWIM0zTHXjJU0mjsloc388pY2KsS+IojxmPm1BbScekGV2O4WwBYdKHabBhyG1JReYfzn5gdWpSugvvEFTfGIsV17AwrAZu5uZHqMWiJJG0UEzISDcvUucEmoldYjWSsmI+3n1cLpcwVkV0XElDF35bhBicqhhEWJM4oqvMU2JrKylPKcj7nB0eYLLLz8BEKXy5EhZ4j9mr6ixhOfYs6VJE0m3IyVMMh5c6LucE9BQcztEQTQa/FljsoCBIO9mdtujqZRWayMf+nwm6oM/PLVpTwcYVBz4oA4reTMvKuGpGkG5gV6c85wEcqHQ7tod+PD09odkn/fvzfxw6so0RRX2+fOEbnqGPuG8lqTxVAIFQuQ01PFNqnoIAiHr6XHrSF4XeBRXMogEXDjefKlQQF0/RuQXnAsT8M5t8pz++PX3daN6XWwZS4lAL2mHRVjmAif4Cok7hjxB+fvu8NLnMR4raTdiVl/ST1GEjoOUp/PHJf3lq4TawDASV18Tp7aUIll+AlI/3p4iooMFUrjIchNQWnVNjJDBF26fPr/8ARccTI+8/bdxGJ6AvxLuq53FL4hx+/YmCZXB5f1ot/3VF+8PXlhP/xCqPN41jQe/DQP7588f3p68IXRH68flE3YoG0yPLIKZkqh+NJ4OX2fr4/T//i9Dx/a8Qvf78tt1eat+RcRvimdmbNi4p7JhhEIQ/3r+AO/FtOwv235/Clis0xcMs5y1tEIwv36h2+K8vX56+fJ887SYXFLSbUTMW1mXvVJtrgyBKzrfJV0rZBMzvJ/LbzVEjQrX4nWpzfbz9RZ2jJ/T5Jfxv0Og/K0tVm4IQe9yuNq+B7r8oTV9+LLd7Znu/tnMVrADhsP+X2hc2VeDlb6Dlywen6Wnf+m42SuuWCQpaShyfMI/252fkJbWeIrJPr+nAte9Aq4LPZOmJ+UhPP9o/8iEU3IhrQyUrBWAUTRJQ1o7dyEAsxj62RVSnf0yI+usBqTwbwTeqrjavDfQzJuractwBEGMP+aUXZTj/jmj63rIzyyCexNNr8diM1ZbR9Nl21MsgXqzYxC1LVbD+hlWyp38/JI96LcQeigcjq4H8Hf7zo8X2RYgOX2tLL/xJy/PkQadXiLGH1+pZSM6hs37MRAlHHVRWmzeE6a4zkNmAbQAvQv2jcWmyuDKP0elhRHniat+x7h2kt7A4P4woIl7asm1lPSnCcPswojriZfMt+kmUqPBxRAWCF3to89C08fFxRH0IRClsUanjZfI4opLsuI7aRSnKeF4+jihx/7pYbd4gvNnjiNoJpUWFavMmQfaPI2ouBFGFavMmYVwfR1RXCKKw+rWJCrjghxGV0Xit+kmB8TCiMheghujSnkuBrIcRlbkAtewAm8aAyMOIyqygb9qsstw/jqjMea1tbVExzLyHEeVxouCKGAP3Wlx66cye1w8hClveCAWh7ft+r9ft+tQSr3x/YDuj4XNTOVEJjmO79XDeGzqDruu6AVpSehh6VKZe2Yt+33W7A2dxvwatJI2mAtuR3+pMkYXtuv0+0NG9oH03oqpHY4/Q7yYA0taLm/oQezLqkj7P7092q9fuYNqOJsLjdZ8RxAnZoyD53UVoKRAVUeYvKo0Xlsnc89bwOD/crc69bt/ttaCLhr4r9tmfIdRP+A+ha0JUr+d3+Rz2u6PyrkPC/N1VjbELbXX7b6fVmTXu1rjEoxTmwO37fr+bTJW/FIiCQl8/Isifn8ILmvO3+n6p6LArBe9NFdA03yO07a5efU4VzBVcVNdppBwR+/2+PRjYA9secLLgagU3IYo+u8cI2kWH873GE9cvUoXZFWj3Zsqcw7fntFHgbgTt9UcsFxxKPZooCBv1+2uf6Yfuek3ngxJAez9PiKIUzt3dNr6FA6Fd/Fa/YMCAIKv65Pz0mW43YmPKg8AUfZ9lkmN2aU8DVDmuzWhyd7vT4bADUDo2sfbztwjt01Lm/Wv8DkU+nw2zuzSMzn2VPuzFvN4Da9i1TSFnnw5MXaqGAz8WJIRms/x0+OeEoOt241KOSWhy81tXLB1csl7jZZBq267rUZrSocB158rEjtvt0+HiR5Aul5yAU6L9+C3qH+HO5T5GStM6+2R2bUnHkq3pMh2Xk0U1+rDDShFpC1YTVFEO7izcgeM4OxQAlhP4WyBqh67hjgp1hiDoSk6iWP0TJIVLd4csnDV1wKYvmFdWsLT26Pa9WjqQDau3sG3b6fUB7pr9SDrfc4sEAUl23m0gTB8Trd5gXs/De8T/pUaeugmjA3/GDih0JrNMA6b9LxBEKfILR4djqP6DYiGtvrDauOib0c1uNYgSqtSMsUMdC67eK0E9P98uuRMIqv/YPYl6XMMOAEgqAPnoaNMUlXBFg0N5kfrpPjhjGRbkbOn2e749Gpc7duzO2hq1d+y6xoj9xMJNPTCiWNETjq/1oxHV83AxmjqOba/Xaypt09Fi+OyRSobAcOtjrdq7tO6PV8HUc5W4XJu86OjGNTo3AeWEplmDZSJlB4c/GPVpSq+9w3Um3YA7EuuIQWLbsCZNlijnZly+L1v3WQAmtEFs1qv7THwkzaG1sl2PZx5r8h4cHmGQSCL1kd4BqNMNI39RHafKrLiv+x4wgSNQgCqdb4v94nXPeiJACvWdJjjFVdd13wOcsgBHodQPgZgq11Q2pNh7DMeqaHIPHI+g6RsVmjIt3YaotSk4BFjmDJNyUK1nkIZq7wxL5oCYUpRdKVirJ/U86gy0mRjLrzVKgTRTR/2b4Te4OeYP/uAPmsf/AZ9pId/TOuip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png;base64,iVBORw0KGgoAAAANSUhEUgAAANQAAADuCAMAAAB24dnhAAAAvVBMVEX///8AAACZmZn39/f6+vr8/Pz19fXy8vKvr6+ampqUlJSNkpi4uLiTk5Pn5+egoKCoqKjU1NTGxsba2toNDQ3h4eHf3984ODjFxcUpKSmNjY3Pz88yMjJmZmaqqqp7e3tPT09wcHAiIiJGRkaBgYFAQEBsbGxbW1sYGBhWVlYeHh41NTV+fn4mJiaOkptVWl+ZoaZOUFd2eYFocHWAiI0NEg4ABg0ZGRdjZ2wzNTtzeYEFAA1LTVUqLCh+hI2cLNRpAAAYSElEQVR4nO1diXbbuJIVRIKgZC5aaGtfqc2yneR1PK8zPW/y/581KIALuEkASCqZc3I7HVuRBKKAWoEqoNP5gz/4gz+oAeNXd4ADN9mY4f0WVBHPbK4xTEijY6QJ02uwG9j8LebJxA12AxuGaejOOzaaGlxMm2qssY6BLQNrEmWYpmlZhtWALBgdYpoNEYUti3T0aaL/UdTvjWFYRqcxmli3NOfdiKWAcnC9/lB5An5pRqgwI4lYWqpC6ARtpw4HgjxRRq47NFFjVJfDNBn6NEUqBrRNjW5YQBUVKu0mhMYoG1u0c/rzRMcWcy1RgwPpkFKBsjpNqBsqT0ASwUTnyyaMBFcwfEj0prvD5MnqwFzpfT0H0Frsj96XOwk5vAFd/rMMMLt67JtnDpPpY8o8qlxDPI9E7UWDazCFozfUVJeblqZUF4iigkRHqKNkdo1Fb3VBDJfzYEqiNqEpjPVoAkYB2dS1lBnA0Bhqkz46BUjADKGzwwjh6lx/qHGnnkFI2qKzBAIqT9NgGRHzdj6dzhNGFJ2wPulYTGtZSs/3pv5mdd5uT6vTfLrADXkSdGyYiZL8uM0naed4abc2nBPfmfJUoIk4u2S6L5MALYNZ2B0r9b4MdJJAnxNZRh4foQPnabaRTmfBerd0FHgPT19RBjN0YTyw73v3v32rYWIRS8EH6DKS8mNpgsIiBxQcl6cX2ScPPhglwbZvjz0AeV74O/6PaPesQkWuZcJsbkeS96wQxnNRfIO7at777BigtVRTERPPh0yGwCmi/8PIevaWvXPS8gN4Y+CTGJJSsICHuaVvUVUOvRtPoDv3Z338Bk2tRvyVScDup+4ecRnFPbleFUDAPMnGdTaw+7DiTRa3UAt1AMm6JxIuIynhMINxryWsSmAfPnHU40FCec+S1BEgTq/VPEHDBcbEDnTnpgIjwF8TgYmxhS2Ss7kERgc5Uj3LwbKk1zje6TM2tz5AIzv207vST5bIXYwX6G0/803KeEU/YgjtzKX6lgPVfXI0regTfLk2TdDU06p3R/TNa24mMSkVgQ0wqdwzs5DU5SslXlhVUzWlb20LTIzLxXqtS5UUzrT1kcLnT1UcuFDrpuLHlXBSpIl/o0RbPIPGV2lnSL9wUHqyLHa3Jb8UlAMvBS4jF+WBh7kaKD5bBnPleQJQvX3Me9xUg4Sq7Tj3LIQWbD17YdJZec/+E1hUdeeHjule/fG3MdKdfy8/wSBQVQ7JLYR3DKQ6PF0LyBhnIr7earbkNc2AeFlDp24zM0NpXOqFtQMqnrp9KANVfB/aX3YyU7NXV6Ex3oJqD0Uda3RF+lEopsHXPAa1XGfdhoYoWGr3Io+XW06cBDJLTgjpR7Ovmg57GY4FrayGWYYm7YliKljZwFWAWoh6s35B+/GQAUJiXYkCLHXsfxnGtTgGQKPK6DdSc3yoBzDL/IPxetZaMj3mYjllUKbpRr8OpKOxchCUkwRbT8oGOdupjk1qp7ZBDS0KgOBHXKfqaakwUtuO0xY+cPLrtlZbzAMVV7JOWr3b1dR8TM/E7DutHRURpkCX8VIpNYGBukxBdFZv+wFctvi583r2DjDhdiGanoFisMlxrB2bvQp6JtSJObKgnOMc4yjE1pKNUV6FKoM+N0hefAi/a2IN6o5SZVPe2+qFDse6/JLxsEgtd4KD2YchuqCetdJbuJjWdfYhZNklr54bCPMWrI0N2yjRG/GjmlfyMs8boXMmeFpU7SuoPIO7J3OmLnRoUvUfZ/mPw4AKdDpIcoPnBqgyfWM/D2+BVgC9VRyLWS6S7OeWJzR9mgxw6j1qmRrqyV6UvrDMKrd1fq1mXd9MUe84qKVBN6rcQg2j8GpQ2JqzmwgcdHd2OExlZyIUiVoXjYjTROCKajnYA2XLRp2HZId1ULKPNb0ZeAzlfAOUXfyW/FaMo3JseEp1Xa9sb254a5hGzEu4C3Alk5iTWQmVSPpZfT3gPfHE5qXG3hMtcR6wYyVB1ZAZqMQzP6jpnrncyInox4pgk9/55LCC6nHyekE5VST8mM32iSxOGVFJlsZSzUX+EAREEgOuCHDlHuoyox4FvKx4RFGyBcDCwtStdmmwkVoKT42dhhrrzA57mnms1LrnCjHts45P5mVD4bF8p+QNSv0ijZ8V1zwOGup3AYrAC6r35gblLA3TdB1ILV4wh2KSKKQjUlrzuArSKAvwwmFBLajSmuPS6Z8XrHQ1WAtunAYzVuO+Z50lEsJT/o6VomsGaF/Y8RiquNt9mOvnOPDcqSmzgU4YbwT3lpV3JZz5qvKoCdN2r1yUwGap9K9KpG/C+LgXX0+LlspS2fZ84Qz0wtcmXhWXRnXWJrxjztKU7K2hgqFQihxj40nV2HVBXwQqzunilu2vALf1gjLCXlG4DgVecxTkAnxsPlI8GVBNQffU3QluJEWRt0rKGp8LMZpK5DhIHEoM68+KkdFZTf932BRQeRLnoTyx/JwfLhWixP0XZ+fKdpGnTuNZieq9BYOxw+pZcGOhCKbE0kE4nWm6lKjyDO6u1nospHFDldqL4gLd856x3gIL1s00ygtQzunGDkMZUYZpEKNQ00P0NsoslmxvmCO1zFWHi9MW+CNSzxZkjZY6xJ7oZHdKiSKYFdIYuXqns9baJc+0N3Gnu1SJUsAdfeUbl2Eki1ClVlUB6GZXSItEGcB89P9crZytqMHjxuKRWaEP6XkmkIC5W/CeRmGiEdU/lccuHxkLXSAqJSVDlae1eCn0gXpwshUA04AFBiF/Io+oDF5eYVRUU48zBiZPlEgITisjswvYsmBiTeXTssBzmeCKYc7ChBg3GILhZR4IW4WA+j1gv8oGBuIOTI4oVphhGFaUeJpQ9RqtzCqB1xOyMh/zGVSnTCnLFLTeymIyzHrG9j8pSXSSrBs2YSMoiyxRTJ54tRI3LpEO3CFlyxkXy0e1dyzY69ytNCMsBgdTOk7WgimVmKmI29nTYdrHDFEmzFNkpKLOMBO+qw48b4ARFZu8ATgg9xLVMcv/52n3q8Rj2QTXMbbuFh1j8H2HRaKEssboB5upG2nTN8Gai0S0iy6jOzRh5updeHdeUofOnkEX72fum4lHn5spQyDKoqAT5VUvetxByswd3J0thze1H14zF2IeDUI6UeYYOPcO7/EmwCPd4YJMpVPFBIL2aoq0eI81wTpogcnD9nI5vSHmps8WeFax4KYBqIHJZXk0TamlONAWs2GOKEYJ/GVaoDzNDn7PrPOpwYhZmIr5eDmpdhzHbGsSnVPrvEkCUNrI6zLwJAuxGQefRqJaiwtOjViVs8+ctQu7Y4Ng0NEJg4qx8QasbA+dhGV5L07QYM6NzWr35OAx334nLvEnXizMk2Ev1aOmDGKFBX9Tb67ET/IGUbx5yFiMTeT9WgTOhaEOu4KDv+aznjK7UG9P/GuGy2XpyL7iVIGhYG53Zlf6xdlEuSZHJ+spgESBDEFpOAjTRGm52mKGAQU7O34at7kj/8TKEkNVDZG3rjz+ocLOktAZZ8z99bo337xFr9GyGG2+84UTsE1Wh1K1UTQpZj+q6EbhwfXXtu93V9SffAPOWynnrxsFl8FgpzYY3EPIJb6CoR2UCFqcekSo+qRW14IBUVyEx6Nd5mF76k8HHyiUW4jOghRj5riGn/Z0Y/iT9DnXlb8o19OHKI6g0wzOeYctJCiHPcait00J2y+3rqOXF0hKzH40e4SPNn4ZUhO5Ht84ZcqKJApKTyM/YqO+EhV16GUxdRxnNKxxuBap/mqaROTeMebzJOCjUQufy2HDif5qqHZmjAva8t8Gt70ugtKdPCP+5U2vQKUhVKpeGmZGoYRze7l6XrYWopdZ2D6OcRbnzQ31zESlMANtZ61VbGMLejubbV5Ost9AXl8LOMczQC43rE75RLE9zIYS/RvFKnadzeBSnfLvVq0uwhLd73A8YBa7RCo+0LXqQ0bFRHXYGkR71ca6mCf8E1bvQFZIFACcp3q1FC0gNU+rytkg6Maq1fQ3pCrd3jtUWtJSG5UAFixXv8UZlQmcZPfMr4okgMNuBU4sEN+M6ibXN4i0Oqhyo+/93sbKgm9abXvD32TChkmPRxV+ErkzURRGLwolgld32uBxsrrwEpU8rnAp3nMbgqXA0/ekHvHt3Wm+9l0JRrLP6ZVbHPrPV7mlCJKsbkDEPneef92cJTEREZM7U2yUigGI44ZJYHsJ5/b4l4hZso1hBGXJxR66qqY4GuOBuBRx3KwXj/akLkkxwLGsluwU6BVMklFPYEb0sRk8Us4mSbbDa4lLAQlP+m2bi/UpTCnb1Sn8VUISe6QOu4Bd/bNJyIt9OEZkaZ4JoYw0xfy9WCE3rjVRAszxmp3l+CCqNklyyaDoJ211F8HKwJa4Gz4SpAKHZH6KqWujurX0GfDsM/VsAg2k633TQkrPtsEDFBhRcLrSIxY10oBqnHdcHXRtcrGSEjWFDYlt+1ZrmjCdlfeTrvVOX8iDhQFw1tOxdS9jkTrnuVVku3b9exY8toFc1aVqGYYqhEXMXI4wavignyhg08unUoMgSVk/yW16nYgct6x5Lwzb5j8vXQ/PuBQ3V1t+dxhpxLERV8Z3j3NqWkBazjgXtN3L/SD+d0Z6OIEv2NptzTNafjH2ic8qbFFNWziO7pFIC5EXqRhd21e7rWKbBFTj5JSXbvl6xf8fpIqcoMuW/QL2sd6pUL8am9RxCKJI47U1dT5dPWawBEUexblOeztp59VBKrm6LoSjo7jOsNp0zjZ+3QNypLBOrRNfhDm3tjloDX1kH2sflCIBwTodwE+iJjhoZVvG2KDw0N19HB+w9T3i68rYsR2qCN1eWxvuC9TnYzWalWWUEK9JMV7w2GOeLjq2wh8j0VneFt7GXpNEGVFWiJvQ1Io29zKG75TfxbtRL6IBAqkubNlq6jiU9T6aXZdI8JpJ+sW57B/MLlpoChgb3jFZtWKHdcivN1pQASh3UL4HkUCXey4eHUM7K1bs4p6m2M+wSMdIT3biZ+pJ2ihsYGKwS+YkPjwHOe1xosgUUvKEHTnTskzcyNVGrHkMhWrLJMrAkEotG0axoTVMlo97F9s8Tx/TNR06Lri5axIhG5a2eE5iD9CAsqcxpuySL5MsQ8HynZJwFOSJ1Vo2QhXcrkGnHYdxRTdb7Jb8sigCEnOF8j3eJMv2BtwuBzmskk++CahS60Di8jk6ZYPdvyF3OgxcYQUlORan5r5czUCcogjnGZZMzxE/mpZJTMh1b4gmq0NYHvQuCqj48TdSCp3LUwdmO3p9p0/sqifuY+IlSO2Smy12Nw1p5rIwdi2RhaEYS9jMmZ8liwLEEqy4TPK2RNhgCr1gN1q4/NSMSDeBPFE10dA8sYJsXh7RS509W26TTShrTGrvbn8DM7bG/urMC0s2Pm+H8gsUhjeiI6A8F0cX+IjJ245MdovAfR1mNy3rfrd6mWhmzKQYJJP+aejqR3aTanI2gXDEW1UqTw6sWDO6dzQuWL+HiWD/CGcNAqpcqiJXAqxWiBWIM0zTHXjJU0mjsloc388pY2KsS+IojxmPm1BbScekGV2O4WwBYdKHabBhyG1JReYfzn5gdWpSugvvEFTfGIsV17AwrAZu5uZHqMWiJJG0UEzISDcvUucEmoldYjWSsmI+3n1cLpcwVkV0XElDF35bhBicqhhEWJM4oqvMU2JrKylPKcj7nB0eYLLLz8BEKXy5EhZ4j9mr6ixhOfYs6VJE0m3IyVMMh5c6LucE9BQcztEQTQa/FljsoCBIO9mdtujqZRWayMf+nwm6oM/PLVpTwcYVBz4oA4reTMvKuGpGkG5gV6c85wEcqHQ7tod+PD09odkn/fvzfxw6so0RRX2+fOEbnqGPuG8lqTxVAIFQuQ01PFNqnoIAiHr6XHrSF4XeBRXMogEXDjefKlQQF0/RuQXnAsT8M5t8pz++PX3daN6XWwZS4lAL2mHRVjmAif4Cok7hjxB+fvu8NLnMR4raTdiVl/ST1GEjoOUp/PHJf3lq4TawDASV18Tp7aUIll+AlI/3p4iooMFUrjIchNQWnVNjJDBF26fPr/8ARccTI+8/bdxGJ6AvxLuq53FL4hx+/YmCZXB5f1ot/3VF+8PXlhP/xCqPN41jQe/DQP7588f3p68IXRH68flE3YoG0yPLIKZkqh+NJ4OX2fr4/T//i9Dx/a8Qvf78tt1eat+RcRvimdmbNi4p7JhhEIQ/3r+AO/FtOwv235/Clis0xcMs5y1tEIwv36h2+K8vX56+fJ887SYXFLSbUTMW1mXvVJtrgyBKzrfJV0rZBMzvJ/LbzVEjQrX4nWpzfbz9RZ2jJ/T5Jfxv0Og/K0tVm4IQe9yuNq+B7r8oTV9+LLd7Znu/tnMVrADhsP+X2hc2VeDlb6Dlywen6Wnf+m42SuuWCQpaShyfMI/252fkJbWeIrJPr+nAte9Aq4LPZOmJ+UhPP9o/8iEU3IhrQyUrBWAUTRJQ1o7dyEAsxj62RVSnf0yI+usBqTwbwTeqrjavDfQzJuractwBEGMP+aUXZTj/jmj63rIzyyCexNNr8diM1ZbR9Nl21MsgXqzYxC1LVbD+hlWyp38/JI96LcQeigcjq4H8Hf7zo8X2RYgOX2tLL/xJy/PkQadXiLGH1+pZSM6hs37MRAlHHVRWmzeE6a4zkNmAbQAvQv2jcWmyuDKP0elhRHniat+x7h2kt7A4P4woIl7asm1lPSnCcPswojriZfMt+kmUqPBxRAWCF3to89C08fFxRH0IRClsUanjZfI4opLsuI7aRSnKeF4+jihx/7pYbd4gvNnjiNoJpUWFavMmQfaPI2ouBFGFavMmYVwfR1RXCKKw+rWJCrjghxGV0Xit+kmB8TCiMheghujSnkuBrIcRlbkAtewAm8aAyMOIyqygb9qsstw/jqjMea1tbVExzLyHEeVxouCKGAP3Wlx66cye1w8hClveCAWh7ft+r9ft+tQSr3x/YDuj4XNTOVEJjmO79XDeGzqDruu6AVpSehh6VKZe2Yt+33W7A2dxvwatJI2mAtuR3+pMkYXtuv0+0NG9oH03oqpHY4/Q7yYA0taLm/oQezLqkj7P7092q9fuYNqOJsLjdZ8RxAnZoyD53UVoKRAVUeYvKo0Xlsnc89bwOD/crc69bt/ttaCLhr4r9tmfIdRP+A+ha0JUr+d3+Rz2u6PyrkPC/N1VjbELbXX7b6fVmTXu1rjEoxTmwO37fr+bTJW/FIiCQl8/Isifn8ILmvO3+n6p6LArBe9NFdA03yO07a5efU4VzBVcVNdppBwR+/2+PRjYA9secLLgagU3IYo+u8cI2kWH873GE9cvUoXZFWj3Zsqcw7fntFHgbgTt9UcsFxxKPZooCBv1+2uf6Yfuek3ngxJAez9PiKIUzt3dNr6FA6Fd/Fa/YMCAIKv65Pz0mW43YmPKg8AUfZ9lkmN2aU8DVDmuzWhyd7vT4bADUDo2sfbztwjt01Lm/Wv8DkU+nw2zuzSMzn2VPuzFvN4Da9i1TSFnnw5MXaqGAz8WJIRms/x0+OeEoOt241KOSWhy81tXLB1csl7jZZBq267rUZrSocB158rEjtvt0+HiR5Aul5yAU6L9+C3qH+HO5T5GStM6+2R2bUnHkq3pMh2Xk0U1+rDDShFpC1YTVFEO7izcgeM4OxQAlhP4WyBqh67hjgp1hiDoSk6iWP0TJIVLd4csnDV1wKYvmFdWsLT26Pa9WjqQDau3sG3b6fUB7pr9SDrfc4sEAUl23m0gTB8Trd5gXs/De8T/pUaeugmjA3/GDih0JrNMA6b9LxBEKfILR4djqP6DYiGtvrDauOib0c1uNYgSqtSMsUMdC67eK0E9P98uuRMIqv/YPYl6XMMOAEgqAPnoaNMUlXBFg0N5kfrpPjhjGRbkbOn2e749Gpc7duzO2hq1d+y6xoj9xMJNPTCiWNETjq/1oxHV83AxmjqOba/Xaypt09Fi+OyRSobAcOtjrdq7tO6PV8HUc5W4XJu86OjGNTo3AeWEplmDZSJlB4c/GPVpSq+9w3Um3YA7EuuIQWLbsCZNlijnZly+L1v3WQAmtEFs1qv7THwkzaG1sl2PZx5r8h4cHmGQSCL1kd4BqNMNI39RHafKrLiv+x4wgSNQgCqdb4v94nXPeiJACvWdJjjFVdd13wOcsgBHodQPgZgq11Q2pNh7DMeqaHIPHI+g6RsVmjIt3YaotSk4BFjmDJNyUK1nkIZq7wxL5oCYUpRdKVirJ/U86gy0mRjLrzVKgTRTR/2b4Te4OeYP/uAPmsf/AZ9pId/TOuip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92394" y="772791"/>
            <a:ext cx="159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messy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70266" y="772791"/>
            <a:ext cx="128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neat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78839" y="4114504"/>
            <a:ext cx="181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organize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92647" y="3894916"/>
            <a:ext cx="126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slob</a:t>
            </a:r>
            <a:endParaRPr lang="en-US" sz="3600" b="1" dirty="0"/>
          </a:p>
        </p:txBody>
      </p:sp>
      <p:pic>
        <p:nvPicPr>
          <p:cNvPr id="2056" name="Picture 8" descr="https://mattbredmond.files.wordpress.com/2015/03/kids-messy-roo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78401"/>
            <a:ext cx="3836819" cy="287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24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" y="0"/>
            <a:ext cx="11706896" cy="100120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My Clothes Are Too Small Vocabulary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56845" y="1313641"/>
            <a:ext cx="22409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m</a:t>
            </a:r>
            <a:r>
              <a:rPr lang="en-US" sz="6600" b="1" dirty="0" smtClean="0"/>
              <a:t>y</a:t>
            </a:r>
          </a:p>
          <a:p>
            <a:pPr algn="ctr"/>
            <a:endParaRPr lang="en-US" sz="6600" b="1" dirty="0"/>
          </a:p>
          <a:p>
            <a:pPr algn="ctr"/>
            <a:r>
              <a:rPr lang="en-US" sz="6600" b="1" dirty="0" smtClean="0"/>
              <a:t>old</a:t>
            </a:r>
          </a:p>
          <a:p>
            <a:pPr algn="ctr"/>
            <a:endParaRPr lang="en-US" sz="6600" b="1" dirty="0"/>
          </a:p>
          <a:p>
            <a:pPr algn="ctr"/>
            <a:r>
              <a:rPr lang="en-US" sz="6600" b="1" dirty="0" smtClean="0"/>
              <a:t>too</a:t>
            </a:r>
            <a:endParaRPr lang="en-US" sz="6600" b="1" dirty="0"/>
          </a:p>
        </p:txBody>
      </p:sp>
      <p:pic>
        <p:nvPicPr>
          <p:cNvPr id="1026" name="Picture 2" descr="http://efdreams.com/data_images/dreams/brother/brother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5" y="1001207"/>
            <a:ext cx="2540035" cy="289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rcs.wikispaces.com/file/view/grow.gif/43347947/gro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4" y="3986436"/>
            <a:ext cx="2614411" cy="28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png;base64,iVBORw0KGgoAAAANSUhEUgAAANQAAADuCAMAAAB24dnhAAAAvVBMVEX///8AAACZmZn39/f6+vr8/Pz19fXy8vKvr6+ampqUlJSNkpi4uLiTk5Pn5+egoKCoqKjU1NTGxsba2toNDQ3h4eHf3984ODjFxcUpKSmNjY3Pz88yMjJmZmaqqqp7e3tPT09wcHAiIiJGRkaBgYFAQEBsbGxbW1sYGBhWVlYeHh41NTV+fn4mJiaOkptVWl+ZoaZOUFd2eYFocHWAiI0NEg4ABg0ZGRdjZ2wzNTtzeYEFAA1LTVUqLCh+hI2cLNRpAAAYSElEQVR4nO1diXbbuJIVRIKgZC5aaGtfqc2yneR1PK8zPW/y/581KIALuEkASCqZc3I7HVuRBKKAWoEqoNP5gz/4gz+oAeNXd4ADN9mY4f0WVBHPbK4xTEijY6QJ02uwG9j8LebJxA12AxuGaejOOzaaGlxMm2qssY6BLQNrEmWYpmlZhtWALBgdYpoNEYUti3T0aaL/UdTvjWFYRqcxmli3NOfdiKWAcnC9/lB5An5pRqgwI4lYWqpC6ARtpw4HgjxRRq47NFFjVJfDNBn6NEUqBrRNjW5YQBUVKu0mhMYoG1u0c/rzRMcWcy1RgwPpkFKBsjpNqBsqT0ASwUTnyyaMBFcwfEj0prvD5MnqwFzpfT0H0Frsj96XOwk5vAFd/rMMMLt67JtnDpPpY8o8qlxDPI9E7UWDazCFozfUVJeblqZUF4iigkRHqKNkdo1Fb3VBDJfzYEqiNqEpjPVoAkYB2dS1lBnA0Bhqkz46BUjADKGzwwjh6lx/qHGnnkFI2qKzBAIqT9NgGRHzdj6dzhNGFJ2wPulYTGtZSs/3pv5mdd5uT6vTfLrADXkSdGyYiZL8uM0naed4abc2nBPfmfJUoIk4u2S6L5MALYNZ2B0r9b4MdJJAnxNZRh4foQPnabaRTmfBerd0FHgPT19RBjN0YTyw73v3v32rYWIRS8EH6DKS8mNpgsIiBxQcl6cX2ScPPhglwbZvjz0AeV74O/6PaPesQkWuZcJsbkeS96wQxnNRfIO7at777BigtVRTERPPh0yGwCmi/8PIevaWvXPS8gN4Y+CTGJJSsICHuaVvUVUOvRtPoDv3Z338Bk2tRvyVScDup+4ecRnFPbleFUDAPMnGdTaw+7DiTRa3UAt1AMm6JxIuIynhMINxryWsSmAfPnHU40FCec+S1BEgTq/VPEHDBcbEDnTnpgIjwF8TgYmxhS2Ss7kERgc5Uj3LwbKk1zje6TM2tz5AIzv207vST5bIXYwX6G0/803KeEU/YgjtzKX6lgPVfXI0regTfLk2TdDU06p3R/TNa24mMSkVgQ0wqdwzs5DU5SslXlhVUzWlb20LTIzLxXqtS5UUzrT1kcLnT1UcuFDrpuLHlXBSpIl/o0RbPIPGV2lnSL9wUHqyLHa3Jb8UlAMvBS4jF+WBh7kaKD5bBnPleQJQvX3Me9xUg4Sq7Tj3LIQWbD17YdJZec/+E1hUdeeHjule/fG3MdKdfy8/wSBQVQ7JLYR3DKQ6PF0LyBhnIr7earbkNc2AeFlDp24zM0NpXOqFtQMqnrp9KANVfB/aX3YyU7NXV6Ex3oJqD0Uda3RF+lEopsHXPAa1XGfdhoYoWGr3Io+XW06cBDJLTgjpR7Ovmg57GY4FrayGWYYm7YliKljZwFWAWoh6s35B+/GQAUJiXYkCLHXsfxnGtTgGQKPK6DdSc3yoBzDL/IPxetZaMj3mYjllUKbpRr8OpKOxchCUkwRbT8oGOdupjk1qp7ZBDS0KgOBHXKfqaakwUtuO0xY+cPLrtlZbzAMVV7JOWr3b1dR8TM/E7DutHRURpkCX8VIpNYGBukxBdFZv+wFctvi583r2DjDhdiGanoFisMlxrB2bvQp6JtSJObKgnOMc4yjE1pKNUV6FKoM+N0hefAi/a2IN6o5SZVPe2+qFDse6/JLxsEgtd4KD2YchuqCetdJbuJjWdfYhZNklr54bCPMWrI0N2yjRG/GjmlfyMs8boXMmeFpU7SuoPIO7J3OmLnRoUvUfZ/mPw4AKdDpIcoPnBqgyfWM/D2+BVgC9VRyLWS6S7OeWJzR9mgxw6j1qmRrqyV6UvrDMKrd1fq1mXd9MUe84qKVBN6rcQg2j8GpQ2JqzmwgcdHd2OExlZyIUiVoXjYjTROCKajnYA2XLRp2HZId1ULKPNb0ZeAzlfAOUXfyW/FaMo3JseEp1Xa9sb254a5hGzEu4C3Alk5iTWQmVSPpZfT3gPfHE5qXG3hMtcR6wYyVB1ZAZqMQzP6jpnrncyInox4pgk9/55LCC6nHyekE5VST8mM32iSxOGVFJlsZSzUX+EAREEgOuCHDlHuoyox4FvKx4RFGyBcDCwtStdmmwkVoKT42dhhrrzA57mnms1LrnCjHts45P5mVD4bF8p+QNSv0ijZ8V1zwOGup3AYrAC6r35gblLA3TdB1ILV4wh2KSKKQjUlrzuArSKAvwwmFBLajSmuPS6Z8XrHQ1WAtunAYzVuO+Z50lEsJT/o6VomsGaF/Y8RiquNt9mOvnOPDcqSmzgU4YbwT3lpV3JZz5qvKoCdN2r1yUwGap9K9KpG/C+LgXX0+LlspS2fZ84Qz0wtcmXhWXRnXWJrxjztKU7K2hgqFQihxj40nV2HVBXwQqzunilu2vALf1gjLCXlG4DgVecxTkAnxsPlI8GVBNQffU3QluJEWRt0rKGp8LMZpK5DhIHEoM68+KkdFZTf932BRQeRLnoTyx/JwfLhWixP0XZ+fKdpGnTuNZieq9BYOxw+pZcGOhCKbE0kE4nWm6lKjyDO6u1nospHFDldqL4gLd856x3gIL1s00ygtQzunGDkMZUYZpEKNQ00P0NsoslmxvmCO1zFWHi9MW+CNSzxZkjZY6xJ7oZHdKiSKYFdIYuXqns9baJc+0N3Gnu1SJUsAdfeUbl2Eki1ClVlUB6GZXSItEGcB89P9crZytqMHjxuKRWaEP6XkmkIC5W/CeRmGiEdU/lccuHxkLXSAqJSVDlae1eCn0gXpwshUA04AFBiF/Io+oDF5eYVRUU48zBiZPlEgITisjswvYsmBiTeXTssBzmeCKYc7ChBg3GILhZR4IW4WA+j1gv8oGBuIOTI4oVphhGFaUeJpQ9RqtzCqB1xOyMh/zGVSnTCnLFLTeymIyzHrG9j8pSXSSrBs2YSMoiyxRTJ54tRI3LpEO3CFlyxkXy0e1dyzY69ytNCMsBgdTOk7WgimVmKmI29nTYdrHDFEmzFNkpKLOMBO+qw48b4ARFZu8ATgg9xLVMcv/52n3q8Rj2QTXMbbuFh1j8H2HRaKEssboB5upG2nTN8Gai0S0iy6jOzRh5updeHdeUofOnkEX72fum4lHn5spQyDKoqAT5VUvetxByswd3J0thze1H14zF2IeDUI6UeYYOPcO7/EmwCPd4YJMpVPFBIL2aoq0eI81wTpogcnD9nI5vSHmps8WeFax4KYBqIHJZXk0TamlONAWs2GOKEYJ/GVaoDzNDn7PrPOpwYhZmIr5eDmpdhzHbGsSnVPrvEkCUNrI6zLwJAuxGQefRqJaiwtOjViVs8+ctQu7Y4Ng0NEJg4qx8QasbA+dhGV5L07QYM6NzWr35OAx334nLvEnXizMk2Ev1aOmDGKFBX9Tb67ET/IGUbx5yFiMTeT9WgTOhaEOu4KDv+aznjK7UG9P/GuGy2XpyL7iVIGhYG53Zlf6xdlEuSZHJ+spgESBDEFpOAjTRGm52mKGAQU7O34at7kj/8TKEkNVDZG3rjz+ocLOktAZZ8z99bo337xFr9GyGG2+84UTsE1Wh1K1UTQpZj+q6EbhwfXXtu93V9SffAPOWynnrxsFl8FgpzYY3EPIJb6CoR2UCFqcekSo+qRW14IBUVyEx6Nd5mF76k8HHyiUW4jOghRj5riGn/Z0Y/iT9DnXlb8o19OHKI6g0wzOeYctJCiHPcait00J2y+3rqOXF0hKzH40e4SPNn4ZUhO5Ht84ZcqKJApKTyM/YqO+EhV16GUxdRxnNKxxuBap/mqaROTeMebzJOCjUQufy2HDif5qqHZmjAva8t8Gt70ugtKdPCP+5U2vQKUhVKpeGmZGoYRze7l6XrYWopdZ2D6OcRbnzQ31zESlMANtZ61VbGMLejubbV5Ost9AXl8LOMczQC43rE75RLE9zIYS/RvFKnadzeBSnfLvVq0uwhLd73A8YBa7RCo+0LXqQ0bFRHXYGkR71ca6mCf8E1bvQFZIFACcp3q1FC0gNU+rytkg6Maq1fQ3pCrd3jtUWtJSG5UAFixXv8UZlQmcZPfMr4okgMNuBU4sEN+M6ibXN4i0Oqhyo+/93sbKgm9abXvD32TChkmPRxV+ErkzURRGLwolgld32uBxsrrwEpU8rnAp3nMbgqXA0/ekHvHt3Wm+9l0JRrLP6ZVbHPrPV7mlCJKsbkDEPneef92cJTEREZM7U2yUigGI44ZJYHsJ5/b4l4hZso1hBGXJxR66qqY4GuOBuBRx3KwXj/akLkkxwLGsluwU6BVMklFPYEb0sRk8Us4mSbbDa4lLAQlP+m2bi/UpTCnb1Sn8VUISe6QOu4Bd/bNJyIt9OEZkaZ4JoYw0xfy9WCE3rjVRAszxmp3l+CCqNklyyaDoJ211F8HKwJa4Gz4SpAKHZH6KqWujurX0GfDsM/VsAg2k633TQkrPtsEDFBhRcLrSIxY10oBqnHdcHXRtcrGSEjWFDYlt+1ZrmjCdlfeTrvVOX8iDhQFw1tOxdS9jkTrnuVVku3b9exY8toFc1aVqGYYqhEXMXI4wavignyhg08unUoMgSVk/yW16nYgct6x5Lwzb5j8vXQ/PuBQ3V1t+dxhpxLERV8Z3j3NqWkBazjgXtN3L/SD+d0Z6OIEv2NptzTNafjH2ic8qbFFNWziO7pFIC5EXqRhd21e7rWKbBFTj5JSXbvl6xf8fpIqcoMuW/QL2sd6pUL8am9RxCKJI47U1dT5dPWawBEUexblOeztp59VBKrm6LoSjo7jOsNp0zjZ+3QNypLBOrRNfhDm3tjloDX1kH2sflCIBwTodwE+iJjhoZVvG2KDw0N19HB+w9T3i68rYsR2qCN1eWxvuC9TnYzWalWWUEK9JMV7w2GOeLjq2wh8j0VneFt7GXpNEGVFWiJvQ1Io29zKG75TfxbtRL6IBAqkubNlq6jiU9T6aXZdI8JpJ+sW57B/MLlpoChgb3jFZtWKHdcivN1pQASh3UL4HkUCXey4eHUM7K1bs4p6m2M+wSMdIT3biZ+pJ2ihsYGKwS+YkPjwHOe1xosgUUvKEHTnTskzcyNVGrHkMhWrLJMrAkEotG0axoTVMlo97F9s8Tx/TNR06Lri5axIhG5a2eE5iD9CAsqcxpuySL5MsQ8HynZJwFOSJ1Vo2QhXcrkGnHYdxRTdb7Jb8sigCEnOF8j3eJMv2BtwuBzmskk++CahS60Di8jk6ZYPdvyF3OgxcYQUlORan5r5czUCcogjnGZZMzxE/mpZJTMh1b4gmq0NYHvQuCqj48TdSCp3LUwdmO3p9p0/sqifuY+IlSO2Smy12Nw1p5rIwdi2RhaEYS9jMmZ8liwLEEqy4TPK2RNhgCr1gN1q4/NSMSDeBPFE10dA8sYJsXh7RS509W26TTShrTGrvbn8DM7bG/urMC0s2Pm+H8gsUhjeiI6A8F0cX+IjJ245MdovAfR1mNy3rfrd6mWhmzKQYJJP+aejqR3aTanI2gXDEW1UqTw6sWDO6dzQuWL+HiWD/CGcNAqpcqiJXAqxWiBWIM0zTHXjJU0mjsloc388pY2KsS+IojxmPm1BbScekGV2O4WwBYdKHabBhyG1JReYfzn5gdWpSugvvEFTfGIsV17AwrAZu5uZHqMWiJJG0UEzISDcvUucEmoldYjWSsmI+3n1cLpcwVkV0XElDF35bhBicqhhEWJM4oqvMU2JrKylPKcj7nB0eYLLLz8BEKXy5EhZ4j9mr6ixhOfYs6VJE0m3IyVMMh5c6LucE9BQcztEQTQa/FljsoCBIO9mdtujqZRWayMf+nwm6oM/PLVpTwcYVBz4oA4reTMvKuGpGkG5gV6c85wEcqHQ7tod+PD09odkn/fvzfxw6so0RRX2+fOEbnqGPuG8lqTxVAIFQuQ01PFNqnoIAiHr6XHrSF4XeBRXMogEXDjefKlQQF0/RuQXnAsT8M5t8pz++PX3daN6XWwZS4lAL2mHRVjmAif4Cok7hjxB+fvu8NLnMR4raTdiVl/ST1GEjoOUp/PHJf3lq4TawDASV18Tp7aUIll+AlI/3p4iooMFUrjIchNQWnVNjJDBF26fPr/8ARccTI+8/bdxGJ6AvxLuq53FL4hx+/YmCZXB5f1ot/3VF+8PXlhP/xCqPN41jQe/DQP7588f3p68IXRH68flE3YoG0yPLIKZkqh+NJ4OX2fr4/T//i9Dx/a8Qvf78tt1eat+RcRvimdmbNi4p7JhhEIQ/3r+AO/FtOwv235/Clis0xcMs5y1tEIwv36h2+K8vX56+fJ887SYXFLSbUTMW1mXvVJtrgyBKzrfJV0rZBMzvJ/LbzVEjQrX4nWpzfbz9RZ2jJ/T5Jfxv0Og/K0tVm4IQe9yuNq+B7r8oTV9+LLd7Znu/tnMVrADhsP+X2hc2VeDlb6Dlywen6Wnf+m42SuuWCQpaShyfMI/252fkJbWeIrJPr+nAte9Aq4LPZOmJ+UhPP9o/8iEU3IhrQyUrBWAUTRJQ1o7dyEAsxj62RVSnf0yI+usBqTwbwTeqrjavDfQzJuractwBEGMP+aUXZTj/jmj63rIzyyCexNNr8diM1ZbR9Nl21MsgXqzYxC1LVbD+hlWyp38/JI96LcQeigcjq4H8Hf7zo8X2RYgOX2tLL/xJy/PkQadXiLGH1+pZSM6hs37MRAlHHVRWmzeE6a4zkNmAbQAvQv2jcWmyuDKP0elhRHniat+x7h2kt7A4P4woIl7asm1lPSnCcPswojriZfMt+kmUqPBxRAWCF3to89C08fFxRH0IRClsUanjZfI4opLsuI7aRSnKeF4+jihx/7pYbd4gvNnjiNoJpUWFavMmQfaPI2ouBFGFavMmYVwfR1RXCKKw+rWJCrjghxGV0Xit+kmB8TCiMheghujSnkuBrIcRlbkAtewAm8aAyMOIyqygb9qsstw/jqjMea1tbVExzLyHEeVxouCKGAP3Wlx66cye1w8hClveCAWh7ft+r9ft+tQSr3x/YDuj4XNTOVEJjmO79XDeGzqDruu6AVpSehh6VKZe2Yt+33W7A2dxvwatJI2mAtuR3+pMkYXtuv0+0NG9oH03oqpHY4/Q7yYA0taLm/oQezLqkj7P7092q9fuYNqOJsLjdZ8RxAnZoyD53UVoKRAVUeYvKo0Xlsnc89bwOD/crc69bt/ttaCLhr4r9tmfIdRP+A+ha0JUr+d3+Rz2u6PyrkPC/N1VjbELbXX7b6fVmTXu1rjEoxTmwO37fr+bTJW/FIiCQl8/Isifn8ILmvO3+n6p6LArBe9NFdA03yO07a5efU4VzBVcVNdppBwR+/2+PRjYA9secLLgagU3IYo+u8cI2kWH873GE9cvUoXZFWj3Zsqcw7fntFHgbgTt9UcsFxxKPZooCBv1+2uf6Yfuek3ngxJAez9PiKIUzt3dNr6FA6Fd/Fa/YMCAIKv65Pz0mW43YmPKg8AUfZ9lkmN2aU8DVDmuzWhyd7vT4bADUDo2sfbztwjt01Lm/Wv8DkU+nw2zuzSMzn2VPuzFvN4Da9i1TSFnnw5MXaqGAz8WJIRms/x0+OeEoOt241KOSWhy81tXLB1csl7jZZBq267rUZrSocB158rEjtvt0+HiR5Aul5yAU6L9+C3qH+HO5T5GStM6+2R2bUnHkq3pMh2Xk0U1+rDDShFpC1YTVFEO7izcgeM4OxQAlhP4WyBqh67hjgp1hiDoSk6iWP0TJIVLd4csnDV1wKYvmFdWsLT26Pa9WjqQDau3sG3b6fUB7pr9SDrfc4sEAUl23m0gTB8Trd5gXs/De8T/pUaeugmjA3/GDih0JrNMA6b9LxBEKfILR4djqP6DYiGtvrDauOib0c1uNYgSqtSMsUMdC67eK0E9P98uuRMIqv/YPYl6XMMOAEgqAPnoaNMUlXBFg0N5kfrpPjhjGRbkbOn2e749Gpc7duzO2hq1d+y6xoj9xMJNPTCiWNETjq/1oxHV83AxmjqOba/Xaypt09Fi+OyRSobAcOtjrdq7tO6PV8HUc5W4XJu86OjGNTo3AeWEplmDZSJlB4c/GPVpSq+9w3Um3YA7EuuIQWLbsCZNlijnZly+L1v3WQAmtEFs1qv7THwkzaG1sl2PZx5r8h4cHmGQSCL1kd4BqNMNI39RHafKrLiv+x4wgSNQgCqdb4v94nXPeiJACvWdJjjFVdd13wOcsgBHodQPgZgq11Q2pNh7DMeqaHIPHI+g6RsVmjIt3YaotSk4BFjmDJNyUK1nkIZq7wxL5oCYUpRdKVirJ/U86gy0mRjLrzVKgTRTR/2b4Te4OeYP/uAPmsf/AZ9pId/TOuip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png;base64,iVBORw0KGgoAAAANSUhEUgAAANQAAADuCAMAAAB24dnhAAAAvVBMVEX///8AAACZmZn39/f6+vr8/Pz19fXy8vKvr6+ampqUlJSNkpi4uLiTk5Pn5+egoKCoqKjU1NTGxsba2toNDQ3h4eHf3984ODjFxcUpKSmNjY3Pz88yMjJmZmaqqqp7e3tPT09wcHAiIiJGRkaBgYFAQEBsbGxbW1sYGBhWVlYeHh41NTV+fn4mJiaOkptVWl+ZoaZOUFd2eYFocHWAiI0NEg4ABg0ZGRdjZ2wzNTtzeYEFAA1LTVUqLCh+hI2cLNRpAAAYSElEQVR4nO1diXbbuJIVRIKgZC5aaGtfqc2yneR1PK8zPW/y/581KIALuEkASCqZc3I7HVuRBKKAWoEqoNP5gz/4gz+oAeNXd4ADN9mY4f0WVBHPbK4xTEijY6QJ02uwG9j8LebJxA12AxuGaejOOzaaGlxMm2qssY6BLQNrEmWYpmlZhtWALBgdYpoNEYUti3T0aaL/UdTvjWFYRqcxmli3NOfdiKWAcnC9/lB5An5pRqgwI4lYWqpC6ARtpw4HgjxRRq47NFFjVJfDNBn6NEUqBrRNjW5YQBUVKu0mhMYoG1u0c/rzRMcWcy1RgwPpkFKBsjpNqBsqT0ASwUTnyyaMBFcwfEj0prvD5MnqwFzpfT0H0Frsj96XOwk5vAFd/rMMMLt67JtnDpPpY8o8qlxDPI9E7UWDazCFozfUVJeblqZUF4iigkRHqKNkdo1Fb3VBDJfzYEqiNqEpjPVoAkYB2dS1lBnA0Bhqkz46BUjADKGzwwjh6lx/qHGnnkFI2qKzBAIqT9NgGRHzdj6dzhNGFJ2wPulYTGtZSs/3pv5mdd5uT6vTfLrADXkSdGyYiZL8uM0naed4abc2nBPfmfJUoIk4u2S6L5MALYNZ2B0r9b4MdJJAnxNZRh4foQPnabaRTmfBerd0FHgPT19RBjN0YTyw73v3v32rYWIRS8EH6DKS8mNpgsIiBxQcl6cX2ScPPhglwbZvjz0AeV74O/6PaPesQkWuZcJsbkeS96wQxnNRfIO7at777BigtVRTERPPh0yGwCmi/8PIevaWvXPS8gN4Y+CTGJJSsICHuaVvUVUOvRtPoDv3Z338Bk2tRvyVScDup+4ecRnFPbleFUDAPMnGdTaw+7DiTRa3UAt1AMm6JxIuIynhMINxryWsSmAfPnHU40FCec+S1BEgTq/VPEHDBcbEDnTnpgIjwF8TgYmxhS2Ss7kERgc5Uj3LwbKk1zje6TM2tz5AIzv207vST5bIXYwX6G0/803KeEU/YgjtzKX6lgPVfXI0regTfLk2TdDU06p3R/TNa24mMSkVgQ0wqdwzs5DU5SslXlhVUzWlb20LTIzLxXqtS5UUzrT1kcLnT1UcuFDrpuLHlXBSpIl/o0RbPIPGV2lnSL9wUHqyLHa3Jb8UlAMvBS4jF+WBh7kaKD5bBnPleQJQvX3Me9xUg4Sq7Tj3LIQWbD17YdJZec/+E1hUdeeHjule/fG3MdKdfy8/wSBQVQ7JLYR3DKQ6PF0LyBhnIr7earbkNc2AeFlDp24zM0NpXOqFtQMqnrp9KANVfB/aX3YyU7NXV6Ex3oJqD0Uda3RF+lEopsHXPAa1XGfdhoYoWGr3Io+XW06cBDJLTgjpR7Ovmg57GY4FrayGWYYm7YliKljZwFWAWoh6s35B+/GQAUJiXYkCLHXsfxnGtTgGQKPK6DdSc3yoBzDL/IPxetZaMj3mYjllUKbpRr8OpKOxchCUkwRbT8oGOdupjk1qp7ZBDS0KgOBHXKfqaakwUtuO0xY+cPLrtlZbzAMVV7JOWr3b1dR8TM/E7DutHRURpkCX8VIpNYGBukxBdFZv+wFctvi583r2DjDhdiGanoFisMlxrB2bvQp6JtSJObKgnOMc4yjE1pKNUV6FKoM+N0hefAi/a2IN6o5SZVPe2+qFDse6/JLxsEgtd4KD2YchuqCetdJbuJjWdfYhZNklr54bCPMWrI0N2yjRG/GjmlfyMs8boXMmeFpU7SuoPIO7J3OmLnRoUvUfZ/mPw4AKdDpIcoPnBqgyfWM/D2+BVgC9VRyLWS6S7OeWJzR9mgxw6j1qmRrqyV6UvrDMKrd1fq1mXd9MUe84qKVBN6rcQg2j8GpQ2JqzmwgcdHd2OExlZyIUiVoXjYjTROCKajnYA2XLRp2HZId1ULKPNb0ZeAzlfAOUXfyW/FaMo3JseEp1Xa9sb254a5hGzEu4C3Alk5iTWQmVSPpZfT3gPfHE5qXG3hMtcR6wYyVB1ZAZqMQzP6jpnrncyInox4pgk9/55LCC6nHyekE5VST8mM32iSxOGVFJlsZSzUX+EAREEgOuCHDlHuoyox4FvKx4RFGyBcDCwtStdmmwkVoKT42dhhrrzA57mnms1LrnCjHts45P5mVD4bF8p+QNSv0ijZ8V1zwOGup3AYrAC6r35gblLA3TdB1ILV4wh2KSKKQjUlrzuArSKAvwwmFBLajSmuPS6Z8XrHQ1WAtunAYzVuO+Z50lEsJT/o6VomsGaF/Y8RiquNt9mOvnOPDcqSmzgU4YbwT3lpV3JZz5qvKoCdN2r1yUwGap9K9KpG/C+LgXX0+LlspS2fZ84Qz0wtcmXhWXRnXWJrxjztKU7K2hgqFQihxj40nV2HVBXwQqzunilu2vALf1gjLCXlG4DgVecxTkAnxsPlI8GVBNQffU3QluJEWRt0rKGp8LMZpK5DhIHEoM68+KkdFZTf932BRQeRLnoTyx/JwfLhWixP0XZ+fKdpGnTuNZieq9BYOxw+pZcGOhCKbE0kE4nWm6lKjyDO6u1nospHFDldqL4gLd856x3gIL1s00ygtQzunGDkMZUYZpEKNQ00P0NsoslmxvmCO1zFWHi9MW+CNSzxZkjZY6xJ7oZHdKiSKYFdIYuXqns9baJc+0N3Gnu1SJUsAdfeUbl2Eki1ClVlUB6GZXSItEGcB89P9crZytqMHjxuKRWaEP6XkmkIC5W/CeRmGiEdU/lccuHxkLXSAqJSVDlae1eCn0gXpwshUA04AFBiF/Io+oDF5eYVRUU48zBiZPlEgITisjswvYsmBiTeXTssBzmeCKYc7ChBg3GILhZR4IW4WA+j1gv8oGBuIOTI4oVphhGFaUeJpQ9RqtzCqB1xOyMh/zGVSnTCnLFLTeymIyzHrG9j8pSXSSrBs2YSMoiyxRTJ54tRI3LpEO3CFlyxkXy0e1dyzY69ytNCMsBgdTOk7WgimVmKmI29nTYdrHDFEmzFNkpKLOMBO+qw48b4ARFZu8ATgg9xLVMcv/52n3q8Rj2QTXMbbuFh1j8H2HRaKEssboB5upG2nTN8Gai0S0iy6jOzRh5updeHdeUofOnkEX72fum4lHn5spQyDKoqAT5VUvetxByswd3J0thze1H14zF2IeDUI6UeYYOPcO7/EmwCPd4YJMpVPFBIL2aoq0eI81wTpogcnD9nI5vSHmps8WeFax4KYBqIHJZXk0TamlONAWs2GOKEYJ/GVaoDzNDn7PrPOpwYhZmIr5eDmpdhzHbGsSnVPrvEkCUNrI6zLwJAuxGQefRqJaiwtOjViVs8+ctQu7Y4Ng0NEJg4qx8QasbA+dhGV5L07QYM6NzWr35OAx334nLvEnXizMk2Ev1aOmDGKFBX9Tb67ET/IGUbx5yFiMTeT9WgTOhaEOu4KDv+aznjK7UG9P/GuGy2XpyL7iVIGhYG53Zlf6xdlEuSZHJ+spgESBDEFpOAjTRGm52mKGAQU7O34at7kj/8TKEkNVDZG3rjz+ocLOktAZZ8z99bo337xFr9GyGG2+84UTsE1Wh1K1UTQpZj+q6EbhwfXXtu93V9SffAPOWynnrxsFl8FgpzYY3EPIJb6CoR2UCFqcekSo+qRW14IBUVyEx6Nd5mF76k8HHyiUW4jOghRj5riGn/Z0Y/iT9DnXlb8o19OHKI6g0wzOeYctJCiHPcait00J2y+3rqOXF0hKzH40e4SPNn4ZUhO5Ht84ZcqKJApKTyM/YqO+EhV16GUxdRxnNKxxuBap/mqaROTeMebzJOCjUQufy2HDif5qqHZmjAva8t8Gt70ugtKdPCP+5U2vQKUhVKpeGmZGoYRze7l6XrYWopdZ2D6OcRbnzQ31zESlMANtZ61VbGMLejubbV5Ost9AXl8LOMczQC43rE75RLE9zIYS/RvFKnadzeBSnfLvVq0uwhLd73A8YBa7RCo+0LXqQ0bFRHXYGkR71ca6mCf8E1bvQFZIFACcp3q1FC0gNU+rytkg6Maq1fQ3pCrd3jtUWtJSG5UAFixXv8UZlQmcZPfMr4okgMNuBU4sEN+M6ibXN4i0Oqhyo+/93sbKgm9abXvD32TChkmPRxV+ErkzURRGLwolgld32uBxsrrwEpU8rnAp3nMbgqXA0/ekHvHt3Wm+9l0JRrLP6ZVbHPrPV7mlCJKsbkDEPneef92cJTEREZM7U2yUigGI44ZJYHsJ5/b4l4hZso1hBGXJxR66qqY4GuOBuBRx3KwXj/akLkkxwLGsluwU6BVMklFPYEb0sRk8Us4mSbbDa4lLAQlP+m2bi/UpTCnb1Sn8VUISe6QOu4Bd/bNJyIt9OEZkaZ4JoYw0xfy9WCE3rjVRAszxmp3l+CCqNklyyaDoJ211F8HKwJa4Gz4SpAKHZH6KqWujurX0GfDsM/VsAg2k633TQkrPtsEDFBhRcLrSIxY10oBqnHdcHXRtcrGSEjWFDYlt+1ZrmjCdlfeTrvVOX8iDhQFw1tOxdS9jkTrnuVVku3b9exY8toFc1aVqGYYqhEXMXI4wavignyhg08unUoMgSVk/yW16nYgct6x5Lwzb5j8vXQ/PuBQ3V1t+dxhpxLERV8Z3j3NqWkBazjgXtN3L/SD+d0Z6OIEv2NptzTNafjH2ic8qbFFNWziO7pFIC5EXqRhd21e7rWKbBFTj5JSXbvl6xf8fpIqcoMuW/QL2sd6pUL8am9RxCKJI47U1dT5dPWawBEUexblOeztp59VBKrm6LoSjo7jOsNp0zjZ+3QNypLBOrRNfhDm3tjloDX1kH2sflCIBwTodwE+iJjhoZVvG2KDw0N19HB+w9T3i68rYsR2qCN1eWxvuC9TnYzWalWWUEK9JMV7w2GOeLjq2wh8j0VneFt7GXpNEGVFWiJvQ1Io29zKG75TfxbtRL6IBAqkubNlq6jiU9T6aXZdI8JpJ+sW57B/MLlpoChgb3jFZtWKHdcivN1pQASh3UL4HkUCXey4eHUM7K1bs4p6m2M+wSMdIT3biZ+pJ2ihsYGKwS+YkPjwHOe1xosgUUvKEHTnTskzcyNVGrHkMhWrLJMrAkEotG0axoTVMlo97F9s8Tx/TNR06Lri5axIhG5a2eE5iD9CAsqcxpuySL5MsQ8HynZJwFOSJ1Vo2QhXcrkGnHYdxRTdb7Jb8sigCEnOF8j3eJMv2BtwuBzmskk++CahS60Di8jk6ZYPdvyF3OgxcYQUlORan5r5czUCcogjnGZZMzxE/mpZJTMh1b4gmq0NYHvQuCqj48TdSCp3LUwdmO3p9p0/sqifuY+IlSO2Smy12Nw1p5rIwdi2RhaEYS9jMmZ8liwLEEqy4TPK2RNhgCr1gN1q4/NSMSDeBPFE10dA8sYJsXh7RS509W26TTShrTGrvbn8DM7bG/urMC0s2Pm+H8gsUhjeiI6A8F0cX+IjJ245MdovAfR1mNy3rfrd6mWhmzKQYJJP+aejqR3aTanI2gXDEW1UqTw6sWDO6dzQuWL+HiWD/CGcNAqpcqiJXAqxWiBWIM0zTHXjJU0mjsloc388pY2KsS+IojxmPm1BbScekGV2O4WwBYdKHabBhyG1JReYfzn5gdWpSugvvEFTfGIsV17AwrAZu5uZHqMWiJJG0UEzISDcvUucEmoldYjWSsmI+3n1cLpcwVkV0XElDF35bhBicqhhEWJM4oqvMU2JrKylPKcj7nB0eYLLLz8BEKXy5EhZ4j9mr6ixhOfYs6VJE0m3IyVMMh5c6LucE9BQcztEQTQa/FljsoCBIO9mdtujqZRWayMf+nwm6oM/PLVpTwcYVBz4oA4reTMvKuGpGkG5gV6c85wEcqHQ7tod+PD09odkn/fvzfxw6so0RRX2+fOEbnqGPuG8lqTxVAIFQuQ01PFNqnoIAiHr6XHrSF4XeBRXMogEXDjefKlQQF0/RuQXnAsT8M5t8pz++PX3daN6XWwZS4lAL2mHRVjmAif4Cok7hjxB+fvu8NLnMR4raTdiVl/ST1GEjoOUp/PHJf3lq4TawDASV18Tp7aUIll+AlI/3p4iooMFUrjIchNQWnVNjJDBF26fPr/8ARccTI+8/bdxGJ6AvxLuq53FL4hx+/YmCZXB5f1ot/3VF+8PXlhP/xCqPN41jQe/DQP7588f3p68IXRH68flE3YoG0yPLIKZkqh+NJ4OX2fr4/T//i9Dx/a8Qvf78tt1eat+RcRvimdmbNi4p7JhhEIQ/3r+AO/FtOwv235/Clis0xcMs5y1tEIwv36h2+K8vX56+fJ887SYXFLSbUTMW1mXvVJtrgyBKzrfJV0rZBMzvJ/LbzVEjQrX4nWpzfbz9RZ2jJ/T5Jfxv0Og/K0tVm4IQe9yuNq+B7r8oTV9+LLd7Znu/tnMVrADhsP+X2hc2VeDlb6Dlywen6Wnf+m42SuuWCQpaShyfMI/252fkJbWeIrJPr+nAte9Aq4LPZOmJ+UhPP9o/8iEU3IhrQyUrBWAUTRJQ1o7dyEAsxj62RVSnf0yI+usBqTwbwTeqrjavDfQzJuractwBEGMP+aUXZTj/jmj63rIzyyCexNNr8diM1ZbR9Nl21MsgXqzYxC1LVbD+hlWyp38/JI96LcQeigcjq4H8Hf7zo8X2RYgOX2tLL/xJy/PkQadXiLGH1+pZSM6hs37MRAlHHVRWmzeE6a4zkNmAbQAvQv2jcWmyuDKP0elhRHniat+x7h2kt7A4P4woIl7asm1lPSnCcPswojriZfMt+kmUqPBxRAWCF3to89C08fFxRH0IRClsUanjZfI4opLsuI7aRSnKeF4+jihx/7pYbd4gvNnjiNoJpUWFavMmQfaPI2ouBFGFavMmYVwfR1RXCKKw+rWJCrjghxGV0Xit+kmB8TCiMheghujSnkuBrIcRlbkAtewAm8aAyMOIyqygb9qsstw/jqjMea1tbVExzLyHEeVxouCKGAP3Wlx66cye1w8hClveCAWh7ft+r9ft+tQSr3x/YDuj4XNTOVEJjmO79XDeGzqDruu6AVpSehh6VKZe2Yt+33W7A2dxvwatJI2mAtuR3+pMkYXtuv0+0NG9oH03oqpHY4/Q7yYA0taLm/oQezLqkj7P7092q9fuYNqOJsLjdZ8RxAnZoyD53UVoKRAVUeYvKo0Xlsnc89bwOD/crc69bt/ttaCLhr4r9tmfIdRP+A+ha0JUr+d3+Rz2u6PyrkPC/N1VjbELbXX7b6fVmTXu1rjEoxTmwO37fr+bTJW/FIiCQl8/Isifn8ILmvO3+n6p6LArBe9NFdA03yO07a5efU4VzBVcVNdppBwR+/2+PRjYA9secLLgagU3IYo+u8cI2kWH873GE9cvUoXZFWj3Zsqcw7fntFHgbgTt9UcsFxxKPZooCBv1+2uf6Yfuek3ngxJAez9PiKIUzt3dNr6FA6Fd/Fa/YMCAIKv65Pz0mW43YmPKg8AUfZ9lkmN2aU8DVDmuzWhyd7vT4bADUDo2sfbztwjt01Lm/Wv8DkU+nw2zuzSMzn2VPuzFvN4Da9i1TSFnnw5MXaqGAz8WJIRms/x0+OeEoOt241KOSWhy81tXLB1csl7jZZBq267rUZrSocB158rEjtvt0+HiR5Aul5yAU6L9+C3qH+HO5T5GStM6+2R2bUnHkq3pMh2Xk0U1+rDDShFpC1YTVFEO7izcgeM4OxQAlhP4WyBqh67hjgp1hiDoSk6iWP0TJIVLd4csnDV1wKYvmFdWsLT26Pa9WjqQDau3sG3b6fUB7pr9SDrfc4sEAUl23m0gTB8Trd5gXs/De8T/pUaeugmjA3/GDih0JrNMA6b9LxBEKfILR4djqP6DYiGtvrDauOib0c1uNYgSqtSMsUMdC67eK0E9P98uuRMIqv/YPYl6XMMOAEgqAPnoaNMUlXBFg0N5kfrpPjhjGRbkbOn2e749Gpc7duzO2hq1d+y6xoj9xMJNPTCiWNETjq/1oxHV83AxmjqOba/Xaypt09Fi+OyRSobAcOtjrdq7tO6PV8HUc5W4XJu86OjGNTo3AeWEplmDZSJlB4c/GPVpSq+9w3Um3YA7EuuIQWLbsCZNlijnZly+L1v3WQAmtEFs1qv7THwkzaG1sl2PZx5r8h4cHmGQSCL1kd4BqNMNI39RHafKrLiv+x4wgSNQgCqdb4v94nXPeiJACvWdJjjFVdd13wOcsgBHodQPgZgq11Q2pNh7DMeqaHIPHI+g6RsVmjIt3YaotSk4BFjmDJNyUK1nkIZq7wxL5oCYUpRdKVirJ/U86gy0mRjLrzVKgTRTR/2b4Te4OeYP/uAPmsf/AZ9pId/TOuip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im.ftadviser.com/rw/FT%20Publications/FTA/Images/Miscellany/Small%20Ca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69" y="1001207"/>
            <a:ext cx="4250028" cy="249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575" y="1223489"/>
            <a:ext cx="159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brother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5575" y="4301469"/>
            <a:ext cx="1286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grown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889856" y="1313641"/>
            <a:ext cx="159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small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629873" y="4009081"/>
            <a:ext cx="159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summer</a:t>
            </a:r>
            <a:endParaRPr lang="en-US" sz="3200" b="1" dirty="0"/>
          </a:p>
        </p:txBody>
      </p:sp>
      <p:pic>
        <p:nvPicPr>
          <p:cNvPr id="3" name="Picture 2" descr="http://cdn.playbuzz.com/cdn/c86d8bc9-54be-408d-b3d7-641a012ddd4b/060ab3dd-1f30-469a-93aa-cf1b15c4afd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400" y="4447309"/>
            <a:ext cx="3981436" cy="223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88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" y="0"/>
            <a:ext cx="11706896" cy="100120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My Clothes Are Too Small Vocabulary</a:t>
            </a:r>
            <a:endParaRPr lang="en-US" sz="6000" b="1" dirty="0"/>
          </a:p>
        </p:txBody>
      </p:sp>
      <p:sp>
        <p:nvSpPr>
          <p:cNvPr id="5" name="AutoShape 6" descr="data:image/png;base64,iVBORw0KGgoAAAANSUhEUgAAANQAAADuCAMAAAB24dnhAAAAvVBMVEX///8AAACZmZn39/f6+vr8/Pz19fXy8vKvr6+ampqUlJSNkpi4uLiTk5Pn5+egoKCoqKjU1NTGxsba2toNDQ3h4eHf3984ODjFxcUpKSmNjY3Pz88yMjJmZmaqqqp7e3tPT09wcHAiIiJGRkaBgYFAQEBsbGxbW1sYGBhWVlYeHh41NTV+fn4mJiaOkptVWl+ZoaZOUFd2eYFocHWAiI0NEg4ABg0ZGRdjZ2wzNTtzeYEFAA1LTVUqLCh+hI2cLNRpAAAYSElEQVR4nO1diXbbuJIVRIKgZC5aaGtfqc2yneR1PK8zPW/y/581KIALuEkASCqZc3I7HVuRBKKAWoEqoNP5gz/4gz+oAeNXd4ADN9mY4f0WVBHPbK4xTEijY6QJ02uwG9j8LebJxA12AxuGaejOOzaaGlxMm2qssY6BLQNrEmWYpmlZhtWALBgdYpoNEYUti3T0aaL/UdTvjWFYRqcxmli3NOfdiKWAcnC9/lB5An5pRqgwI4lYWqpC6ARtpw4HgjxRRq47NFFjVJfDNBn6NEUqBrRNjW5YQBUVKu0mhMYoG1u0c/rzRMcWcy1RgwPpkFKBsjpNqBsqT0ASwUTnyyaMBFcwfEj0prvD5MnqwFzpfT0H0Frsj96XOwk5vAFd/rMMMLt67JtnDpPpY8o8qlxDPI9E7UWDazCFozfUVJeblqZUF4iigkRHqKNkdo1Fb3VBDJfzYEqiNqEpjPVoAkYB2dS1lBnA0Bhqkz46BUjADKGzwwjh6lx/qHGnnkFI2qKzBAIqT9NgGRHzdj6dzhNGFJ2wPulYTGtZSs/3pv5mdd5uT6vTfLrADXkSdGyYiZL8uM0naed4abc2nBPfmfJUoIk4u2S6L5MALYNZ2B0r9b4MdJJAnxNZRh4foQPnabaRTmfBerd0FHgPT19RBjN0YTyw73v3v32rYWIRS8EH6DKS8mNpgsIiBxQcl6cX2ScPPhglwbZvjz0AeV74O/6PaPesQkWuZcJsbkeS96wQxnNRfIO7at777BigtVRTERPPh0yGwCmi/8PIevaWvXPS8gN4Y+CTGJJSsICHuaVvUVUOvRtPoDv3Z338Bk2tRvyVScDup+4ecRnFPbleFUDAPMnGdTaw+7DiTRa3UAt1AMm6JxIuIynhMINxryWsSmAfPnHU40FCec+S1BEgTq/VPEHDBcbEDnTnpgIjwF8TgYmxhS2Ss7kERgc5Uj3LwbKk1zje6TM2tz5AIzv207vST5bIXYwX6G0/803KeEU/YgjtzKX6lgPVfXI0regTfLk2TdDU06p3R/TNa24mMSkVgQ0wqdwzs5DU5SslXlhVUzWlb20LTIzLxXqtS5UUzrT1kcLnT1UcuFDrpuLHlXBSpIl/o0RbPIPGV2lnSL9wUHqyLHa3Jb8UlAMvBS4jF+WBh7kaKD5bBnPleQJQvX3Me9xUg4Sq7Tj3LIQWbD17YdJZec/+E1hUdeeHjule/fG3MdKdfy8/wSBQVQ7JLYR3DKQ6PF0LyBhnIr7earbkNc2AeFlDp24zM0NpXOqFtQMqnrp9KANVfB/aX3YyU7NXV6Ex3oJqD0Uda3RF+lEopsHXPAa1XGfdhoYoWGr3Io+XW06cBDJLTgjpR7Ovmg57GY4FrayGWYYm7YliKljZwFWAWoh6s35B+/GQAUJiXYkCLHXsfxnGtTgGQKPK6DdSc3yoBzDL/IPxetZaMj3mYjllUKbpRr8OpKOxchCUkwRbT8oGOdupjk1qp7ZBDS0KgOBHXKfqaakwUtuO0xY+cPLrtlZbzAMVV7JOWr3b1dR8TM/E7DutHRURpkCX8VIpNYGBukxBdFZv+wFctvi583r2DjDhdiGanoFisMlxrB2bvQp6JtSJObKgnOMc4yjE1pKNUV6FKoM+N0hefAi/a2IN6o5SZVPe2+qFDse6/JLxsEgtd4KD2YchuqCetdJbuJjWdfYhZNklr54bCPMWrI0N2yjRG/GjmlfyMs8boXMmeFpU7SuoPIO7J3OmLnRoUvUfZ/mPw4AKdDpIcoPnBqgyfWM/D2+BVgC9VRyLWS6S7OeWJzR9mgxw6j1qmRrqyV6UvrDMKrd1fq1mXd9MUe84qKVBN6rcQg2j8GpQ2JqzmwgcdHd2OExlZyIUiVoXjYjTROCKajnYA2XLRp2HZId1ULKPNb0ZeAzlfAOUXfyW/FaMo3JseEp1Xa9sb254a5hGzEu4C3Alk5iTWQmVSPpZfT3gPfHE5qXG3hMtcR6wYyVB1ZAZqMQzP6jpnrncyInox4pgk9/55LCC6nHyekE5VST8mM32iSxOGVFJlsZSzUX+EAREEgOuCHDlHuoyox4FvKx4RFGyBcDCwtStdmmwkVoKT42dhhrrzA57mnms1LrnCjHts45P5mVD4bF8p+QNSv0ijZ8V1zwOGup3AYrAC6r35gblLA3TdB1ILV4wh2KSKKQjUlrzuArSKAvwwmFBLajSmuPS6Z8XrHQ1WAtunAYzVuO+Z50lEsJT/o6VomsGaF/Y8RiquNt9mOvnOPDcqSmzgU4YbwT3lpV3JZz5qvKoCdN2r1yUwGap9K9KpG/C+LgXX0+LlspS2fZ84Qz0wtcmXhWXRnXWJrxjztKU7K2hgqFQihxj40nV2HVBXwQqzunilu2vALf1gjLCXlG4DgVecxTkAnxsPlI8GVBNQffU3QluJEWRt0rKGp8LMZpK5DhIHEoM68+KkdFZTf932BRQeRLnoTyx/JwfLhWixP0XZ+fKdpGnTuNZieq9BYOxw+pZcGOhCKbE0kE4nWm6lKjyDO6u1nospHFDldqL4gLd856x3gIL1s00ygtQzunGDkMZUYZpEKNQ00P0NsoslmxvmCO1zFWHi9MW+CNSzxZkjZY6xJ7oZHdKiSKYFdIYuXqns9baJc+0N3Gnu1SJUsAdfeUbl2Eki1ClVlUB6GZXSItEGcB89P9crZytqMHjxuKRWaEP6XkmkIC5W/CeRmGiEdU/lccuHxkLXSAqJSVDlae1eCn0gXpwshUA04AFBiF/Io+oDF5eYVRUU48zBiZPlEgITisjswvYsmBiTeXTssBzmeCKYc7ChBg3GILhZR4IW4WA+j1gv8oGBuIOTI4oVphhGFaUeJpQ9RqtzCqB1xOyMh/zGVSnTCnLFLTeymIyzHrG9j8pSXSSrBs2YSMoiyxRTJ54tRI3LpEO3CFlyxkXy0e1dyzY69ytNCMsBgdTOk7WgimVmKmI29nTYdrHDFEmzFNkpKLOMBO+qw48b4ARFZu8ATgg9xLVMcv/52n3q8Rj2QTXMbbuFh1j8H2HRaKEssboB5upG2nTN8Gai0S0iy6jOzRh5updeHdeUofOnkEX72fum4lHn5spQyDKoqAT5VUvetxByswd3J0thze1H14zF2IeDUI6UeYYOPcO7/EmwCPd4YJMpVPFBIL2aoq0eI81wTpogcnD9nI5vSHmps8WeFax4KYBqIHJZXk0TamlONAWs2GOKEYJ/GVaoDzNDn7PrPOpwYhZmIr5eDmpdhzHbGsSnVPrvEkCUNrI6zLwJAuxGQefRqJaiwtOjViVs8+ctQu7Y4Ng0NEJg4qx8QasbA+dhGV5L07QYM6NzWr35OAx334nLvEnXizMk2Ev1aOmDGKFBX9Tb67ET/IGUbx5yFiMTeT9WgTOhaEOu4KDv+aznjK7UG9P/GuGy2XpyL7iVIGhYG53Zlf6xdlEuSZHJ+spgESBDEFpOAjTRGm52mKGAQU7O34at7kj/8TKEkNVDZG3rjz+ocLOktAZZ8z99bo337xFr9GyGG2+84UTsE1Wh1K1UTQpZj+q6EbhwfXXtu93V9SffAPOWynnrxsFl8FgpzYY3EPIJb6CoR2UCFqcekSo+qRW14IBUVyEx6Nd5mF76k8HHyiUW4jOghRj5riGn/Z0Y/iT9DnXlb8o19OHKI6g0wzOeYctJCiHPcait00J2y+3rqOXF0hKzH40e4SPNn4ZUhO5Ht84ZcqKJApKTyM/YqO+EhV16GUxdRxnNKxxuBap/mqaROTeMebzJOCjUQufy2HDif5qqHZmjAva8t8Gt70ugtKdPCP+5U2vQKUhVKpeGmZGoYRze7l6XrYWopdZ2D6OcRbnzQ31zESlMANtZ61VbGMLejubbV5Ost9AXl8LOMczQC43rE75RLE9zIYS/RvFKnadzeBSnfLvVq0uwhLd73A8YBa7RCo+0LXqQ0bFRHXYGkR71ca6mCf8E1bvQFZIFACcp3q1FC0gNU+rytkg6Maq1fQ3pCrd3jtUWtJSG5UAFixXv8UZlQmcZPfMr4okgMNuBU4sEN+M6ibXN4i0Oqhyo+/93sbKgm9abXvD32TChkmPRxV+ErkzURRGLwolgld32uBxsrrwEpU8rnAp3nMbgqXA0/ekHvHt3Wm+9l0JRrLP6ZVbHPrPV7mlCJKsbkDEPneef92cJTEREZM7U2yUigGI44ZJYHsJ5/b4l4hZso1hBGXJxR66qqY4GuOBuBRx3KwXj/akLkkxwLGsluwU6BVMklFPYEb0sRk8Us4mSbbDa4lLAQlP+m2bi/UpTCnb1Sn8VUISe6QOu4Bd/bNJyIt9OEZkaZ4JoYw0xfy9WCE3rjVRAszxmp3l+CCqNklyyaDoJ211F8HKwJa4Gz4SpAKHZH6KqWujurX0GfDsM/VsAg2k633TQkrPtsEDFBhRcLrSIxY10oBqnHdcHXRtcrGSEjWFDYlt+1ZrmjCdlfeTrvVOX8iDhQFw1tOxdS9jkTrnuVVku3b9exY8toFc1aVqGYYqhEXMXI4wavignyhg08unUoMgSVk/yW16nYgct6x5Lwzb5j8vXQ/PuBQ3V1t+dxhpxLERV8Z3j3NqWkBazjgXtN3L/SD+d0Z6OIEv2NptzTNafjH2ic8qbFFNWziO7pFIC5EXqRhd21e7rWKbBFTj5JSXbvl6xf8fpIqcoMuW/QL2sd6pUL8am9RxCKJI47U1dT5dPWawBEUexblOeztp59VBKrm6LoSjo7jOsNp0zjZ+3QNypLBOrRNfhDm3tjloDX1kH2sflCIBwTodwE+iJjhoZVvG2KDw0N19HB+w9T3i68rYsR2qCN1eWxvuC9TnYzWalWWUEK9JMV7w2GOeLjq2wh8j0VneFt7GXpNEGVFWiJvQ1Io29zKG75TfxbtRL6IBAqkubNlq6jiU9T6aXZdI8JpJ+sW57B/MLlpoChgb3jFZtWKHdcivN1pQASh3UL4HkUCXey4eHUM7K1bs4p6m2M+wSMdIT3biZ+pJ2ihsYGKwS+YkPjwHOe1xosgUUvKEHTnTskzcyNVGrHkMhWrLJMrAkEotG0axoTVMlo97F9s8Tx/TNR06Lri5axIhG5a2eE5iD9CAsqcxpuySL5MsQ8HynZJwFOSJ1Vo2QhXcrkGnHYdxRTdb7Jb8sigCEnOF8j3eJMv2BtwuBzmskk++CahS60Di8jk6ZYPdvyF3OgxcYQUlORan5r5czUCcogjnGZZMzxE/mpZJTMh1b4gmq0NYHvQuCqj48TdSCp3LUwdmO3p9p0/sqifuY+IlSO2Smy12Nw1p5rIwdi2RhaEYS9jMmZ8liwLEEqy4TPK2RNhgCr1gN1q4/NSMSDeBPFE10dA8sYJsXh7RS509W26TTShrTGrvbn8DM7bG/urMC0s2Pm+H8gsUhjeiI6A8F0cX+IjJ245MdovAfR1mNy3rfrd6mWhmzKQYJJP+aejqR3aTanI2gXDEW1UqTw6sWDO6dzQuWL+HiWD/CGcNAqpcqiJXAqxWiBWIM0zTHXjJU0mjsloc388pY2KsS+IojxmPm1BbScekGV2O4WwBYdKHabBhyG1JReYfzn5gdWpSugvvEFTfGIsV17AwrAZu5uZHqMWiJJG0UEzISDcvUucEmoldYjWSsmI+3n1cLpcwVkV0XElDF35bhBicqhhEWJM4oqvMU2JrKylPKcj7nB0eYLLLz8BEKXy5EhZ4j9mr6ixhOfYs6VJE0m3IyVMMh5c6LucE9BQcztEQTQa/FljsoCBIO9mdtujqZRWayMf+nwm6oM/PLVpTwcYVBz4oA4reTMvKuGpGkG5gV6c85wEcqHQ7tod+PD09odkn/fvzfxw6so0RRX2+fOEbnqGPuG8lqTxVAIFQuQ01PFNqnoIAiHr6XHrSF4XeBRXMogEXDjefKlQQF0/RuQXnAsT8M5t8pz++PX3daN6XWwZS4lAL2mHRVjmAif4Cok7hjxB+fvu8NLnMR4raTdiVl/ST1GEjoOUp/PHJf3lq4TawDASV18Tp7aUIll+AlI/3p4iooMFUrjIchNQWnVNjJDBF26fPr/8ARccTI+8/bdxGJ6AvxLuq53FL4hx+/YmCZXB5f1ot/3VF+8PXlhP/xCqPN41jQe/DQP7588f3p68IXRH68flE3YoG0yPLIKZkqh+NJ4OX2fr4/T//i9Dx/a8Qvf78tt1eat+RcRvimdmbNi4p7JhhEIQ/3r+AO/FtOwv235/Clis0xcMs5y1tEIwv36h2+K8vX56+fJ887SYXFLSbUTMW1mXvVJtrgyBKzrfJV0rZBMzvJ/LbzVEjQrX4nWpzfbz9RZ2jJ/T5Jfxv0Og/K0tVm4IQe9yuNq+B7r8oTV9+LLd7Znu/tnMVrADhsP+X2hc2VeDlb6Dlywen6Wnf+m42SuuWCQpaShyfMI/252fkJbWeIrJPr+nAte9Aq4LPZOmJ+UhPP9o/8iEU3IhrQyUrBWAUTRJQ1o7dyEAsxj62RVSnf0yI+usBqTwbwTeqrjavDfQzJuractwBEGMP+aUXZTj/jmj63rIzyyCexNNr8diM1ZbR9Nl21MsgXqzYxC1LVbD+hlWyp38/JI96LcQeigcjq4H8Hf7zo8X2RYgOX2tLL/xJy/PkQadXiLGH1+pZSM6hs37MRAlHHVRWmzeE6a4zkNmAbQAvQv2jcWmyuDKP0elhRHniat+x7h2kt7A4P4woIl7asm1lPSnCcPswojriZfMt+kmUqPBxRAWCF3to89C08fFxRH0IRClsUanjZfI4opLsuI7aRSnKeF4+jihx/7pYbd4gvNnjiNoJpUWFavMmQfaPI2ouBFGFavMmYVwfR1RXCKKw+rWJCrjghxGV0Xit+kmB8TCiMheghujSnkuBrIcRlbkAtewAm8aAyMOIyqygb9qsstw/jqjMea1tbVExzLyHEeVxouCKGAP3Wlx66cye1w8hClveCAWh7ft+r9ft+tQSr3x/YDuj4XNTOVEJjmO79XDeGzqDruu6AVpSehh6VKZe2Yt+33W7A2dxvwatJI2mAtuR3+pMkYXtuv0+0NG9oH03oqpHY4/Q7yYA0taLm/oQezLqkj7P7092q9fuYNqOJsLjdZ8RxAnZoyD53UVoKRAVUeYvKo0Xlsnc89bwOD/crc69bt/ttaCLhr4r9tmfIdRP+A+ha0JUr+d3+Rz2u6PyrkPC/N1VjbELbXX7b6fVmTXu1rjEoxTmwO37fr+bTJW/FIiCQl8/Isifn8ILmvO3+n6p6LArBe9NFdA03yO07a5efU4VzBVcVNdppBwR+/2+PRjYA9secLLgagU3IYo+u8cI2kWH873GE9cvUoXZFWj3Zsqcw7fntFHgbgTt9UcsFxxKPZooCBv1+2uf6Yfuek3ngxJAez9PiKIUzt3dNr6FA6Fd/Fa/YMCAIKv65Pz0mW43YmPKg8AUfZ9lkmN2aU8DVDmuzWhyd7vT4bADUDo2sfbztwjt01Lm/Wv8DkU+nw2zuzSMzn2VPuzFvN4Da9i1TSFnnw5MXaqGAz8WJIRms/x0+OeEoOt241KOSWhy81tXLB1csl7jZZBq267rUZrSocB158rEjtvt0+HiR5Aul5yAU6L9+C3qH+HO5T5GStM6+2R2bUnHkq3pMh2Xk0U1+rDDShFpC1YTVFEO7izcgeM4OxQAlhP4WyBqh67hjgp1hiDoSk6iWP0TJIVLd4csnDV1wKYvmFdWsLT26Pa9WjqQDau3sG3b6fUB7pr9SDrfc4sEAUl23m0gTB8Trd5gXs/De8T/pUaeugmjA3/GDih0JrNMA6b9LxBEKfILR4djqP6DYiGtvrDauOib0c1uNYgSqtSMsUMdC67eK0E9P98uuRMIqv/YPYl6XMMOAEgqAPnoaNMUlXBFg0N5kfrpPjhjGRbkbOn2e749Gpc7duzO2hq1d+y6xoj9xMJNPTCiWNETjq/1oxHV83AxmjqOba/Xaypt09Fi+OyRSobAcOtjrdq7tO6PV8HUc5W4XJu86OjGNTo3AeWEplmDZSJlB4c/GPVpSq+9w3Um3YA7EuuIQWLbsCZNlijnZly+L1v3WQAmtEFs1qv7THwkzaG1sl2PZx5r8h4cHmGQSCL1kd4BqNMNI39RHafKrLiv+x4wgSNQgCqdb4v94nXPeiJACvWdJjjFVdd13wOcsgBHodQPgZgq11Q2pNh7DMeqaHIPHI+g6RsVmjIt3YaotSk4BFjmDJNyUK1nkIZq7wxL5oCYUpRdKVirJ/U86gy0mRjLrzVKgTRTR/2b4Te4OeYP/uAPmsf/AZ9pId/TOuip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png;base64,iVBORw0KGgoAAAANSUhEUgAAANQAAADuCAMAAAB24dnhAAAAvVBMVEX///8AAACZmZn39/f6+vr8/Pz19fXy8vKvr6+ampqUlJSNkpi4uLiTk5Pn5+egoKCoqKjU1NTGxsba2toNDQ3h4eHf3984ODjFxcUpKSmNjY3Pz88yMjJmZmaqqqp7e3tPT09wcHAiIiJGRkaBgYFAQEBsbGxbW1sYGBhWVlYeHh41NTV+fn4mJiaOkptVWl+ZoaZOUFd2eYFocHWAiI0NEg4ABg0ZGRdjZ2wzNTtzeYEFAA1LTVUqLCh+hI2cLNRpAAAYSElEQVR4nO1diXbbuJIVRIKgZC5aaGtfqc2yneR1PK8zPW/y/581KIALuEkASCqZc3I7HVuRBKKAWoEqoNP5gz/4gz+oAeNXd4ADN9mY4f0WVBHPbK4xTEijY6QJ02uwG9j8LebJxA12AxuGaejOOzaaGlxMm2qssY6BLQNrEmWYpmlZhtWALBgdYpoNEYUti3T0aaL/UdTvjWFYRqcxmli3NOfdiKWAcnC9/lB5An5pRqgwI4lYWqpC6ARtpw4HgjxRRq47NFFjVJfDNBn6NEUqBrRNjW5YQBUVKu0mhMYoG1u0c/rzRMcWcy1RgwPpkFKBsjpNqBsqT0ASwUTnyyaMBFcwfEj0prvD5MnqwFzpfT0H0Frsj96XOwk5vAFd/rMMMLt67JtnDpPpY8o8qlxDPI9E7UWDazCFozfUVJeblqZUF4iigkRHqKNkdo1Fb3VBDJfzYEqiNqEpjPVoAkYB2dS1lBnA0Bhqkz46BUjADKGzwwjh6lx/qHGnnkFI2qKzBAIqT9NgGRHzdj6dzhNGFJ2wPulYTGtZSs/3pv5mdd5uT6vTfLrADXkSdGyYiZL8uM0naed4abc2nBPfmfJUoIk4u2S6L5MALYNZ2B0r9b4MdJJAnxNZRh4foQPnabaRTmfBerd0FHgPT19RBjN0YTyw73v3v32rYWIRS8EH6DKS8mNpgsIiBxQcl6cX2ScPPhglwbZvjz0AeV74O/6PaPesQkWuZcJsbkeS96wQxnNRfIO7at777BigtVRTERPPh0yGwCmi/8PIevaWvXPS8gN4Y+CTGJJSsICHuaVvUVUOvRtPoDv3Z338Bk2tRvyVScDup+4ecRnFPbleFUDAPMnGdTaw+7DiTRa3UAt1AMm6JxIuIynhMINxryWsSmAfPnHU40FCec+S1BEgTq/VPEHDBcbEDnTnpgIjwF8TgYmxhS2Ss7kERgc5Uj3LwbKk1zje6TM2tz5AIzv207vST5bIXYwX6G0/803KeEU/YgjtzKX6lgPVfXI0regTfLk2TdDU06p3R/TNa24mMSkVgQ0wqdwzs5DU5SslXlhVUzWlb20LTIzLxXqtS5UUzrT1kcLnT1UcuFDrpuLHlXBSpIl/o0RbPIPGV2lnSL9wUHqyLHa3Jb8UlAMvBS4jF+WBh7kaKD5bBnPleQJQvX3Me9xUg4Sq7Tj3LIQWbD17YdJZec/+E1hUdeeHjule/fG3MdKdfy8/wSBQVQ7JLYR3DKQ6PF0LyBhnIr7earbkNc2AeFlDp24zM0NpXOqFtQMqnrp9KANVfB/aX3YyU7NXV6Ex3oJqD0Uda3RF+lEopsHXPAa1XGfdhoYoWGr3Io+XW06cBDJLTgjpR7Ovmg57GY4FrayGWYYm7YliKljZwFWAWoh6s35B+/GQAUJiXYkCLHXsfxnGtTgGQKPK6DdSc3yoBzDL/IPxetZaMj3mYjllUKbpRr8OpKOxchCUkwRbT8oGOdupjk1qp7ZBDS0KgOBHXKfqaakwUtuO0xY+cPLrtlZbzAMVV7JOWr3b1dR8TM/E7DutHRURpkCX8VIpNYGBukxBdFZv+wFctvi583r2DjDhdiGanoFisMlxrB2bvQp6JtSJObKgnOMc4yjE1pKNUV6FKoM+N0hefAi/a2IN6o5SZVPe2+qFDse6/JLxsEgtd4KD2YchuqCetdJbuJjWdfYhZNklr54bCPMWrI0N2yjRG/GjmlfyMs8boXMmeFpU7SuoPIO7J3OmLnRoUvUfZ/mPw4AKdDpIcoPnBqgyfWM/D2+BVgC9VRyLWS6S7OeWJzR9mgxw6j1qmRrqyV6UvrDMKrd1fq1mXd9MUe84qKVBN6rcQg2j8GpQ2JqzmwgcdHd2OExlZyIUiVoXjYjTROCKajnYA2XLRp2HZId1ULKPNb0ZeAzlfAOUXfyW/FaMo3JseEp1Xa9sb254a5hGzEu4C3Alk5iTWQmVSPpZfT3gPfHE5qXG3hMtcR6wYyVB1ZAZqMQzP6jpnrncyInox4pgk9/55LCC6nHyekE5VST8mM32iSxOGVFJlsZSzUX+EAREEgOuCHDlHuoyox4FvKx4RFGyBcDCwtStdmmwkVoKT42dhhrrzA57mnms1LrnCjHts45P5mVD4bF8p+QNSv0ijZ8V1zwOGup3AYrAC6r35gblLA3TdB1ILV4wh2KSKKQjUlrzuArSKAvwwmFBLajSmuPS6Z8XrHQ1WAtunAYzVuO+Z50lEsJT/o6VomsGaF/Y8RiquNt9mOvnOPDcqSmzgU4YbwT3lpV3JZz5qvKoCdN2r1yUwGap9K9KpG/C+LgXX0+LlspS2fZ84Qz0wtcmXhWXRnXWJrxjztKU7K2hgqFQihxj40nV2HVBXwQqzunilu2vALf1gjLCXlG4DgVecxTkAnxsPlI8GVBNQffU3QluJEWRt0rKGp8LMZpK5DhIHEoM68+KkdFZTf932BRQeRLnoTyx/JwfLhWixP0XZ+fKdpGnTuNZieq9BYOxw+pZcGOhCKbE0kE4nWm6lKjyDO6u1nospHFDldqL4gLd856x3gIL1s00ygtQzunGDkMZUYZpEKNQ00P0NsoslmxvmCO1zFWHi9MW+CNSzxZkjZY6xJ7oZHdKiSKYFdIYuXqns9baJc+0N3Gnu1SJUsAdfeUbl2Eki1ClVlUB6GZXSItEGcB89P9crZytqMHjxuKRWaEP6XkmkIC5W/CeRmGiEdU/lccuHxkLXSAqJSVDlae1eCn0gXpwshUA04AFBiF/Io+oDF5eYVRUU48zBiZPlEgITisjswvYsmBiTeXTssBzmeCKYc7ChBg3GILhZR4IW4WA+j1gv8oGBuIOTI4oVphhGFaUeJpQ9RqtzCqB1xOyMh/zGVSnTCnLFLTeymIyzHrG9j8pSXSSrBs2YSMoiyxRTJ54tRI3LpEO3CFlyxkXy0e1dyzY69ytNCMsBgdTOk7WgimVmKmI29nTYdrHDFEmzFNkpKLOMBO+qw48b4ARFZu8ATgg9xLVMcv/52n3q8Rj2QTXMbbuFh1j8H2HRaKEssboB5upG2nTN8Gai0S0iy6jOzRh5updeHdeUofOnkEX72fum4lHn5spQyDKoqAT5VUvetxByswd3J0thze1H14zF2IeDUI6UeYYOPcO7/EmwCPd4YJMpVPFBIL2aoq0eI81wTpogcnD9nI5vSHmps8WeFax4KYBqIHJZXk0TamlONAWs2GOKEYJ/GVaoDzNDn7PrPOpwYhZmIr5eDmpdhzHbGsSnVPrvEkCUNrI6zLwJAuxGQefRqJaiwtOjViVs8+ctQu7Y4Ng0NEJg4qx8QasbA+dhGV5L07QYM6NzWr35OAx334nLvEnXizMk2Ev1aOmDGKFBX9Tb67ET/IGUbx5yFiMTeT9WgTOhaEOu4KDv+aznjK7UG9P/GuGy2XpyL7iVIGhYG53Zlf6xdlEuSZHJ+spgESBDEFpOAjTRGm52mKGAQU7O34at7kj/8TKEkNVDZG3rjz+ocLOktAZZ8z99bo337xFr9GyGG2+84UTsE1Wh1K1UTQpZj+q6EbhwfXXtu93V9SffAPOWynnrxsFl8FgpzYY3EPIJb6CoR2UCFqcekSo+qRW14IBUVyEx6Nd5mF76k8HHyiUW4jOghRj5riGn/Z0Y/iT9DnXlb8o19OHKI6g0wzOeYctJCiHPcait00J2y+3rqOXF0hKzH40e4SPNn4ZUhO5Ht84ZcqKJApKTyM/YqO+EhV16GUxdRxnNKxxuBap/mqaROTeMebzJOCjUQufy2HDif5qqHZmjAva8t8Gt70ugtKdPCP+5U2vQKUhVKpeGmZGoYRze7l6XrYWopdZ2D6OcRbnzQ31zESlMANtZ61VbGMLejubbV5Ost9AXl8LOMczQC43rE75RLE9zIYS/RvFKnadzeBSnfLvVq0uwhLd73A8YBa7RCo+0LXqQ0bFRHXYGkR71ca6mCf8E1bvQFZIFACcp3q1FC0gNU+rytkg6Maq1fQ3pCrd3jtUWtJSG5UAFixXv8UZlQmcZPfMr4okgMNuBU4sEN+M6ibXN4i0Oqhyo+/93sbKgm9abXvD32TChkmPRxV+ErkzURRGLwolgld32uBxsrrwEpU8rnAp3nMbgqXA0/ekHvHt3Wm+9l0JRrLP6ZVbHPrPV7mlCJKsbkDEPneef92cJTEREZM7U2yUigGI44ZJYHsJ5/b4l4hZso1hBGXJxR66qqY4GuOBuBRx3KwXj/akLkkxwLGsluwU6BVMklFPYEb0sRk8Us4mSbbDa4lLAQlP+m2bi/UpTCnb1Sn8VUISe6QOu4Bd/bNJyIt9OEZkaZ4JoYw0xfy9WCE3rjVRAszxmp3l+CCqNklyyaDoJ211F8HKwJa4Gz4SpAKHZH6KqWujurX0GfDsM/VsAg2k633TQkrPtsEDFBhRcLrSIxY10oBqnHdcHXRtcrGSEjWFDYlt+1ZrmjCdlfeTrvVOX8iDhQFw1tOxdS9jkTrnuVVku3b9exY8toFc1aVqGYYqhEXMXI4wavignyhg08unUoMgSVk/yW16nYgct6x5Lwzb5j8vXQ/PuBQ3V1t+dxhpxLERV8Z3j3NqWkBazjgXtN3L/SD+d0Z6OIEv2NptzTNafjH2ic8qbFFNWziO7pFIC5EXqRhd21e7rWKbBFTj5JSXbvl6xf8fpIqcoMuW/QL2sd6pUL8am9RxCKJI47U1dT5dPWawBEUexblOeztp59VBKrm6LoSjo7jOsNp0zjZ+3QNypLBOrRNfhDm3tjloDX1kH2sflCIBwTodwE+iJjhoZVvG2KDw0N19HB+w9T3i68rYsR2qCN1eWxvuC9TnYzWalWWUEK9JMV7w2GOeLjq2wh8j0VneFt7GXpNEGVFWiJvQ1Io29zKG75TfxbtRL6IBAqkubNlq6jiU9T6aXZdI8JpJ+sW57B/MLlpoChgb3jFZtWKHdcivN1pQASh3UL4HkUCXey4eHUM7K1bs4p6m2M+wSMdIT3biZ+pJ2ihsYGKwS+YkPjwHOe1xosgUUvKEHTnTskzcyNVGrHkMhWrLJMrAkEotG0axoTVMlo97F9s8Tx/TNR06Lri5axIhG5a2eE5iD9CAsqcxpuySL5MsQ8HynZJwFOSJ1Vo2QhXcrkGnHYdxRTdb7Jb8sigCEnOF8j3eJMv2BtwuBzmskk++CahS60Di8jk6ZYPdvyF3OgxcYQUlORan5r5czUCcogjnGZZMzxE/mpZJTMh1b4gmq0NYHvQuCqj48TdSCp3LUwdmO3p9p0/sqifuY+IlSO2Smy12Nw1p5rIwdi2RhaEYS9jMmZ8liwLEEqy4TPK2RNhgCr1gN1q4/NSMSDeBPFE10dA8sYJsXh7RS509W26TTShrTGrvbn8DM7bG/urMC0s2Pm+H8gsUhjeiI6A8F0cX+IjJ245MdovAfR1mNy3rfrd6mWhmzKQYJJP+aejqR3aTanI2gXDEW1UqTw6sWDO6dzQuWL+HiWD/CGcNAqpcqiJXAqxWiBWIM0zTHXjJU0mjsloc388pY2KsS+IojxmPm1BbScekGV2O4WwBYdKHabBhyG1JReYfzn5gdWpSugvvEFTfGIsV17AwrAZu5uZHqMWiJJG0UEzISDcvUucEmoldYjWSsmI+3n1cLpcwVkV0XElDF35bhBicqhhEWJM4oqvMU2JrKylPKcj7nB0eYLLLz8BEKXy5EhZ4j9mr6ixhOfYs6VJE0m3IyVMMh5c6LucE9BQcztEQTQa/FljsoCBIO9mdtujqZRWayMf+nwm6oM/PLVpTwcYVBz4oA4reTMvKuGpGkG5gV6c85wEcqHQ7tod+PD09odkn/fvzfxw6so0RRX2+fOEbnqGPuG8lqTxVAIFQuQ01PFNqnoIAiHr6XHrSF4XeBRXMogEXDjefKlQQF0/RuQXnAsT8M5t8pz++PX3daN6XWwZS4lAL2mHRVjmAif4Cok7hjxB+fvu8NLnMR4raTdiVl/ST1GEjoOUp/PHJf3lq4TawDASV18Tp7aUIll+AlI/3p4iooMFUrjIchNQWnVNjJDBF26fPr/8ARccTI+8/bdxGJ6AvxLuq53FL4hx+/YmCZXB5f1ot/3VF+8PXlhP/xCqPN41jQe/DQP7588f3p68IXRH68flE3YoG0yPLIKZkqh+NJ4OX2fr4/T//i9Dx/a8Qvf78tt1eat+RcRvimdmbNi4p7JhhEIQ/3r+AO/FtOwv235/Clis0xcMs5y1tEIwv36h2+K8vX56+fJ887SYXFLSbUTMW1mXvVJtrgyBKzrfJV0rZBMzvJ/LbzVEjQrX4nWpzfbz9RZ2jJ/T5Jfxv0Og/K0tVm4IQe9yuNq+B7r8oTV9+LLd7Znu/tnMVrADhsP+X2hc2VeDlb6Dlywen6Wnf+m42SuuWCQpaShyfMI/252fkJbWeIrJPr+nAte9Aq4LPZOmJ+UhPP9o/8iEU3IhrQyUrBWAUTRJQ1o7dyEAsxj62RVSnf0yI+usBqTwbwTeqrjavDfQzJuractwBEGMP+aUXZTj/jmj63rIzyyCexNNr8diM1ZbR9Nl21MsgXqzYxC1LVbD+hlWyp38/JI96LcQeigcjq4H8Hf7zo8X2RYgOX2tLL/xJy/PkQadXiLGH1+pZSM6hs37MRAlHHVRWmzeE6a4zkNmAbQAvQv2jcWmyuDKP0elhRHniat+x7h2kt7A4P4woIl7asm1lPSnCcPswojriZfMt+kmUqPBxRAWCF3to89C08fFxRH0IRClsUanjZfI4opLsuI7aRSnKeF4+jihx/7pYbd4gvNnjiNoJpUWFavMmQfaPI2ouBFGFavMmYVwfR1RXCKKw+rWJCrjghxGV0Xit+kmB8TCiMheghujSnkuBrIcRlbkAtewAm8aAyMOIyqygb9qsstw/jqjMea1tbVExzLyHEeVxouCKGAP3Wlx66cye1w8hClveCAWh7ft+r9ft+tQSr3x/YDuj4XNTOVEJjmO79XDeGzqDruu6AVpSehh6VKZe2Yt+33W7A2dxvwatJI2mAtuR3+pMkYXtuv0+0NG9oH03oqpHY4/Q7yYA0taLm/oQezLqkj7P7092q9fuYNqOJsLjdZ8RxAnZoyD53UVoKRAVUeYvKo0Xlsnc89bwOD/crc69bt/ttaCLhr4r9tmfIdRP+A+ha0JUr+d3+Rz2u6PyrkPC/N1VjbELbXX7b6fVmTXu1rjEoxTmwO37fr+bTJW/FIiCQl8/Isifn8ILmvO3+n6p6LArBe9NFdA03yO07a5efU4VzBVcVNdppBwR+/2+PRjYA9secLLgagU3IYo+u8cI2kWH873GE9cvUoXZFWj3Zsqcw7fntFHgbgTt9UcsFxxKPZooCBv1+2uf6Yfuek3ngxJAez9PiKIUzt3dNr6FA6Fd/Fa/YMCAIKv65Pz0mW43YmPKg8AUfZ9lkmN2aU8DVDmuzWhyd7vT4bADUDo2sfbztwjt01Lm/Wv8DkU+nw2zuzSMzn2VPuzFvN4Da9i1TSFnnw5MXaqGAz8WJIRms/x0+OeEoOt241KOSWhy81tXLB1csl7jZZBq267rUZrSocB158rEjtvt0+HiR5Aul5yAU6L9+C3qH+HO5T5GStM6+2R2bUnHkq3pMh2Xk0U1+rDDShFpC1YTVFEO7izcgeM4OxQAlhP4WyBqh67hjgp1hiDoSk6iWP0TJIVLd4csnDV1wKYvmFdWsLT26Pa9WjqQDau3sG3b6fUB7pr9SDrfc4sEAUl23m0gTB8Trd5gXs/De8T/pUaeugmjA3/GDih0JrNMA6b9LxBEKfILR4djqP6DYiGtvrDauOib0c1uNYgSqtSMsUMdC67eK0E9P98uuRMIqv/YPYl6XMMOAEgqAPnoaNMUlXBFg0N5kfrpPjhjGRbkbOn2e749Gpc7duzO2hq1d+y6xoj9xMJNPTCiWNETjq/1oxHV83AxmjqOba/Xaypt09Fi+OyRSobAcOtjrdq7tO6PV8HUc5W4XJu86OjGNTo3AeWEplmDZSJlB4c/GPVpSq+9w3Um3YA7EuuIQWLbsCZNlijnZly+L1v3WQAmtEFs1qv7THwkzaG1sl2PZx5r8h4cHmGQSCL1kd4BqNMNI39RHafKrLiv+x4wgSNQgCqdb4v94nXPeiJACvWdJjjFVdd13wOcsgBHodQPgZgq11Q2pNh7DMeqaHIPHI+g6RsVmjIt3YaotSk4BFjmDJNyUK1nkIZq7wxL5oCYUpRdKVirJ/U86gy0mRjLrzVKgTRTR/2b4Te4OeYP/uAPmsf/AZ9pId/TOuip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images.urbanoutfitters.com/is/image/UrbanOutfitters/33383449_003_b?$medium$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6" y="1071254"/>
            <a:ext cx="2099204" cy="31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0375" y="3825615"/>
            <a:ext cx="2585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sweatshirt</a:t>
            </a:r>
            <a:endParaRPr lang="en-US" sz="3200" b="1" dirty="0"/>
          </a:p>
        </p:txBody>
      </p:sp>
      <p:pic>
        <p:nvPicPr>
          <p:cNvPr id="3" name="Picture 2" descr="http://www.customink.com/assets/site_content/products/530x542/unisex/orange-cb68a219e2b35bad123a229afac8c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598" y="1059038"/>
            <a:ext cx="2585804" cy="264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data:image/jpeg;base64,/9j/4AAQSkZJRgABAQAAAQABAAD/2wCEAAkGBxAQEBUQEBAVFRAVFRUVFRYVFRUVFRUVFRUWFhUVFRUYHSggGB0lHRUVITEhJSkrLi4uFx8zODMsNygtLisBCgoKDg0OFxAQFysdHR0tKy0tLS0tLS0tLS0tLS0tLS0rLSstLS0tLS0tLS0tLS0tLS0tLS0rLS0rLS0tLS0tLf/AABEIALcBEwMBIgACEQEDEQH/xAAcAAACAgMBAQAAAAAAAAAAAAAAAQIGBAUHAwj/xABGEAACAQMCAwYEAgcFBQgDAAABAgMABBESIQUxQQYHEyJRYTJxgZFCoRQjUmJyscEzgpLR0kNTouHwFTRUY3OjssIWJIP/xAAYAQEBAQEBAAAAAAAAAAAAAAAAAQIDBP/EACARAQEBAAIBBQEBAAAAAAAAAAABEQIxAxIhQVFxIgT/2gAMAwEAAhEDEQA/AOq0UqdRTp0qdA6KVFEOnSooHRSoop0UqKB5pUUqIdFLNLNA6KWaWaKlmoSyqo1MwCjmSQAPmTWNxC78JQQMsxwozgZwSST0AAJPy23IqoXNwCxeRtbgnDSAHT6CNPhQDONt8cyedY5+Sce1nG1b4uJQuQElRieWGBztnb12rKrnsvFmyMOx+pre8L40cebcDmBzx1KgdR6Dn0358+PnluNXhYslFQjkVlDKQVIBBG4IPIg1Ku7B0UUUDzRSooh0ZpU6AopZooHSopZop0UqKIdOoinRTp5pUUDp0qKIdFKnQFFFKinRmlmlmiHmlmikTRTzSzUc0s0E80s1HNReQKCzHAAJJ9ANzQaTjV2oudJPwWsrkemqWEKfrob86o9zMXJJPMk1g8K4w93PfXJJw5gjUekeqRlX7Rj71ica4uluBkZc8l5fU15PNLy5+mO/jycdrZeNWVbXJByDg1SLKXiN+xW1idsc/DUBVzy1O2w+/SrNw/uz4g3mmvFib0BklYfUFR/Ok/zX5qXyz6XHg3HlhJLnEBJ1528Jyd3H7hJ8wHInVyzh8V7zeGwnSkjTN/5Qyv8AjOx+ma00HdXGxBub2aX90YUH6sWNZdrwXgMJCLFFI2QuTqmOo5wNRyATpIx616eEyZbrjbLfZsuyveDa38vgBWilOdAfGHAGcBh+Lnt6CrfXPeM9nrTw7W+4fEkRSdHJRCCysdGGXns+gEHkNVXHs/xL9KtYbjGDJGrEejY8w+hyK0NjRSooh0ZpUUDopUUBRRSoCnSoopipVGmKB06VFA6KKKIdKilRTozSozQGaM0s1Emglmok0iaiTQSJpZqJNRLVBPNaHt3d+Fw64YHBMZQfNyF/rW61VUu9JC3DJCPwvGT8tWP6iqOfdhDqgulHMPbt9MTr/MitH2rgkN2V0kkqpUAE7Y9Pnmp9kONNayS4QOJYyhU6uepWDAKCSRjYbDc7iocfv8ytsGDefckrhuQAB82PU5HoAKxOFnkvJr1fziy90l81rfeE+DFcgx5B2EseWQMOakjWMHGcjnV+7W38lvcITIRC8Y/VjAy0b/rCCN/MsirgnqDtiuO8B4p4cqy9QV1Drs2oFcnLMCFZR0KheTbdn4r2q4YiK09xFqMYZVH6xisgB2RQTgjHTpW72w0vEJb+ZoHsbhXeIvFJpC50lc+I7sSp1CNSo0jDH51lcR4HO7FYY9KZDqzldtekuDggkgqNs7AYBwQBpOI97EKDRaWxYDYNIRGv0Rck/XTVdvO8/ib/AAGGMfuxkkfVmNB1Dg/DJYbaSCZlKksy6c4GonOMjYfCQOhzUuxEmIp4CcmC6nQfws/ip9MSAfLFcUvO1/EpQdd5Jv0XEY/4AKvHdzxsrcRBySLqGMMxJOZotcOTn1EPPmSRTFdXzRmo5p0Q6KWaM0DopZooHSNKigKKKKKlTpU6B06VFA6KVFA6KVFEGaWaKiaKZNRJoNI0ATUCaZqBoAmtHx7tXZ2TKlxIQzDICqWIHqwHIVugCTgc60/FeG8NaUrcWsU02NTu0aMR0VSzbj2HIY3xncDh3aeyuNobmNj+yTpb/C2DXn2kuLZreWCeeNPERlGt1G+Mqdz6gVr7ns1wBlMhgj0B/DzG0mnVtnAjbpnc4xWvuu7XhtyNVrM8eeWlxIv1Vt+o2yKDjcq6Wx78xuD8j1re9nbeK4mt0m3jWdUcE4BRzlVJ6ZbC/wB6vDtj2ck4dMIZJY3LLqXQTnTnALIfhzvjc5wa1/DXBJQ7BwV+R5qfvWvhFv7fRvE6SSWqW7ie4iRUwplt08MozaMZxqOD71X7xPFhz+OEZB/bgJBYcz8BdXH7srD8FS4Twa94lMY4y0kijdpZCQoBwAWOeudh71beE92nFV0llgXST5Xl2ZTqyh0IdiHlU78pPaoOc6qkproE3c9xEOwjktzHk6S0jhtOdtX6vninZ90HEmkCyPAkfVw5fA9k0gk/aro5+x9eVXvsX2Wv7mOGSOIxiKV2SSUFF0loZVZc7sNSybgHmfWun9newNhYAOIvEmXfxZcOw91X4U+YGfc1reNd6VlEzRW4NxKhAbB0RqSdO7nngkDYHnU7FwkTSedRqodh+2bcRMiTIiTJuAp2K5OcA77bf9bVbqglRSooHRRRQFKnSoCilRRXpTpCnQFOlToCiiioFRRRVCNI0zUaBE1AtUjUTUESa83fAyTgDck8gB1Nehqnd5HGmtbfGkgMAMkHSzNnSueRGxY/JR+KqFH3jcOjmk8VpQynQpEZZQv7Q05OW+XIAbb5LPtLwSR2K3hXxM6hIJIgdQwTrdQQSMjIb8TetcVZySSTkkkknfJPM15k1cR3l+z5EKpYyx+AE0oAAcjHmJcHEhYgDfAxzz0jw2McOtpr+6TSyI2FBBOCdTKG6s8h55+4ri3COMXNo2q2meMk7hT5W/iQ+U/at52k7XXV/bxxXQVUVtemPKNOeSlgT5EGW36k7DI2mCrcZ4jLdzyXMuS8jkk74X0QewGAPlWNASNxsc5B+XUV63U+TvjbYADCqPRR0/n61lWhDqVbfCuVPpkE/kRn6H1rQuPYntJBYTu8xdYbhUcMgJw6Ekqw3JB1b4zgmt5xLvoZZGW3s1aIHCu7srMOp0Bduu2ftyrmKANAfVGyOXwnn/X7Cr/2Q7tbe9tUklunSaRBKFj0kLGThdQYbkjB59fvBZezHeVJdXAikhjjUgkEFyWxjYZ5bMjfIn0rddsO8C34aqhl8Wd91iVsHT+07YOkemxJ9OZGs4d3UW0LK63dxqQgjaEctWx8meTsPkfYV43Xc9aSu0kl5ds7HLMxiJP/ALdQeVj3y2bkCe3mi/eGmVR88ENj5LUONJb8b8/Dolef4Wn06AuMSIJHIz8SocYJ57V723c1Yq6s9xO6A5KHwwGHoWVQR9KvXgJawabaAaI1OiGLSmcfhXJAyfUmgq8HZaPhtr4yNquInMrPgjUrYEkXqRjOM53325VZYZA6hlOVYAg+oIyK4r247T3t64ibMcYkaPwEzu2cKG6yE/bzDar/AN3HEnktjBMrLPAdLKw0sAdxkYGOf50Fup0hToCiniigVBp0qBUqdFFegp0UxUBRTooFRUqKCOKVSoxQRqJFTxRig8iKRFemKhM6opdyAqgsxPIAbkmg13GuJLbRGQjU3JFzjW5BIXPQbEk9ACelZfZ7ihvLcSyWzRK/JHwwdOjgcwp6BgD7V42F1YcRUaCrsmCVYaZU1YPmQ7gEY2IwRtVP7zbfjpYLaFmtG2xbAifPXxTzx7qQPWiNp2k7sbC6bXEf0Z/xeEo0N84zsD8sVXZ+5Xb9XxD/ABQf5PXh3cx8Zs5fBnsp2spD5g+nMTH/AGiamzj9pevPnzxO8HjEttf/AP6j3EEiqQ51Mkch6FI38r4GMudgD1OKoxOJd1t7agyjRdadwqAg+7NG2746KCc9dtjQb24bUwOS+TrLfFqxgg++2PbkMDn07gHe6wYR3sYZc48aLykb82jOxHuMfKvTvT4XZ3EUt5F5bqEhZCBgP5lGJB+1vgHnt7Vf0UqXhVuLV2ZdLLbQyxuG3kkcKxBBPI6jy5aa0FjN4ZDH1yB/P/r2qKyNoAZj4Y5Lnb6D55/OsdnJOasg3FqFSZkBzG4IHPkwyv8Ap+precM7e3tpbfosYQMgaNJSuZI1yMrg7NjG2eW2xqqR3HkVfxI5K/JgD+RX/iNbmxtopry38T+xldA2TgdAVJz1BUE+rGgzIe8PipbzX76eRwsW2ds7J0549q6F3adpppnlW8unZ1UMA7AKoXyyY2HIgHPo4q0T2HC1jDXsNqgRmVfGWMInPCoXGCNKg7elRXtRwRBhbm1C7jyBSNhkjyjHIflWexUu2PewqZh4cRI/JpmGYx/6a/jPvy+da3sz3jcauphBHbwzseeEaPSM/E7hsKvPmPlnlXR7ODhF+muOK1nTOM+FGwyOm61tOG8MtLVSlvDFEGOSI1VNR9dudBpuH9j7cTNeXMaPcOVcjnDG6AAFARliNIOW9MgCtHxvtbYLfxNBKHlL+BPo+EqQSDq2VtLbZ3+Jqz+86xuZLRnhmdUjUs8K7eKo+IFhv8OduWcVyzs52Mnv5X8LKQBC4l0HQTkYRNxz3I35AHqKQd4XfccqeKrvZC/kx+iXP/eIlGGGSJE28ynAHUbdAw6g1ZcUEcUYqWKMUEMUVPFIigjRTxRRXoBTxTxTxUCxRipYoxQRxTxUsUYoI4pYqeKMUEMUsV6YoxQeYWtR2l4W8igs7G2QM8kUaFpZGGCmB+JRudGNyF5gYOv7UTTTu1mrG3twoa4uX8gKnlHCxI543YHYbbE5r34Z2v4bF4Vp/wBoCaUkIGJ1lmPIM6jSPQZPpzp2ijQ95FjZBlseHMGJOt5WCO7dTI3mZjn1NWvsV3hR38Uhm8OCaIF3UsdHhf7wMcbDkfTb1FbbjnD+ErqnvLe3BJBaSSJcljgAs2OfKsBexvBLpdUMEJ/egfTgj1CHHPoRVFYn723SZ8QRyWoI0t5o5Chx5znI330rjJG+AN6sVh2h4TxqLwWCuxGTBMNMi43JX1x6qTVb4x3TxBnl/TZBbKpbSUUup5uzMSAw6k4yfoK5txSym4XeaVkBkj8yOBlXRwRnSeYKlgR86DP7a8Cs4US4sZS9u8skJVskq6c9LH4l2I+laZryeZAssrNEoA8x56MAAtzOMjc5x88CsviHF57tY/0gqIYhiNEXSgydzjOT6c8np1I09xcF9uS7DG3QDmfpy5CtCFxJqO3Icun1x0/5V44qRqbRlfiUjIyMgjIPIjPT3qiKCtjF54GHVDkfI5JA2/jbn0pcI4PPdNiGMsBzPJR7Z9falw2XRJhhswKkHbn0PpuMH2JqBy3FzdMkbPLMw8saEvIfki777dPStjbcDvonKNZzhsBhmGTGU8w30kEEal/vVue7aVbe+kQyrFM0TpBJIPKHI8uc+vlP0rpv/wCfWtjFDBf3Gu7Ea+MYV8RdYGCTo2GeeNvkKg0nAu0jcP4YqtY3DzoWjjjEEo1KMNG7tp2Gllz1yG2rmfGL6+4ldK0qyPOxxFGqMNPXTGnT3Ptknau4WXePw+Z0jjaUtIQF/VEcxq39BjP2PpVll4jEiGR3wo6kHr09z7VNwUXsL2GuYFEl9dysSP8AuyzO0QHpISfMfZcD3NbrtJ2vs+GxmNQGlRRpgi0jSOmrG0Y2PvscA1Y4pllTIzpYfiVkOD7MAwqn3/dnYySeJEXh3YsEOoNq5/HnTvg7f1NP0UG07eyT8QiuHiWPSoTShznBYkZOOYZh88V2qNgwDKcqQCCORB3BFUG97qbCONpElnVl8wJKsFweenTuB/Stz2LunjMvD5z+utyCu43ifcYxyAOQB0BWlFnxRip4pYoI4pYqeKMUHniip4ooJYp4op1FFFOigMUYp0UCxRinWPf3sUEbSzSLHGvNmOAP8z7czRHvitBe8RvjeRwW1t+oU5nmmBVCp/DDjdm98Yqi9oO9iWOci2iTwxsEkVvEb958EeEPRTlt9wKjZd9D5Hj2Ix1Mcpz9FZf61ZB0ni/D7LiEbW9wElVSCQG80bdCCpyh5+nWqxN3c8CDBCNLnkDdSBj0yAXrP4B2/wCFXbeSVYp2AGiZRE59FDnyvv0DGtf3o9k5bxEuIAGeAOfD0gu2cEtG3VvLgKdvNncgAhm9sOxTX0SJHdyJ4SgIr4dGIBGotjUHI21nVjmBk1xvj3ZPilizSyQOipylgbKKvMaWU6gBnqB70uDdu+IWZxBKfCGwhly6ADbG/mU7bkEb10G67aQTsLtuIxJaCBg9ljM7zEHbSRnG4642z1q5YKJwft1MkTQXiveW7EHTJPIrfws4yXQ4HlP8jitdxm/e+na7mCopACoudKouwGcZxud+bHYY3Iwbe3UDXIMLsVU+hOxPqNjhebew3rHu7kufQenvgDJx1wB7DkMCrgV3cFz6KOQ/qcbZ5bDYYwK9YuFStC04A8MAndgGIUgMyr1AJxn51h1c+zvBLy+hWMhYrYKEaUqdciK5cIu/mAYk7YGeZPKgq3C4yZUxGZDqHkHNsdORq92fY9pX8e+OCcaYUOcADYO45++OpO9WG3tbPhqBIx522zgvNIfYAZPyAwK8JJbubcYto/VsPMR/D8CfUt8qzauMwSw24QFliQMoRRgZORgD1+lc57e8H/RL6VAPIza0/hfJGPkdQ/u1aVurO3cOuZps7yMdbe/nOwHstWnvG7N/ptqJolzNECQBzePYso9TsGHyI60nZXGrweJGsvNh5X5b+hIH+XUVLgvAbq7JW1t2k089OkAZ9WYgZ9qVgN3hJ2cbHpkDIPsOTE7fBXQuwXEgtgqW97FbXMU4edJiqiWHUS3mb90gZ6aelaqN32L7smh8Oa8lxKhDLFEcgFWZl1uRzGtwQuBhjuet64rxi0slDXE0cQ6amGo/wr8RPyrlfarvIuZ2mjs3EdumVEiAl3/VuSwY/CNQABAHLPWuYSOzsXdmdzzZmLMfmTuamfY7RxnvitkyLS3eY9GkPhJ9BgsfqBVK4v3pcVmyI5EgX0iQZx7vJqP2xVMoxVkgstp2iu2Im/SZDICTl3LqrEHUhVzgqwyRnP4gN1FbXs72luF4gl7cNnU/gzcgApA2wOQxkjffTVEjmKNqG45EE7Ec8Z6HYEHmCAas/Cr5Sp31K4AOd2JzuCg/2ig52+IDy+gWD6MFFVrsBxZri0Cv/aRHw23zlQAY2z1ypG/XBqy1gFGKKKBYop0VQ6KKdRRTooogooryScMSF3wcE9ARzA9SPyoPK+umQaYk8SYjypnSAP2nb8K++CT0BqldoexF/fMHkv41YcgsbFUyMEReYeHzPmwWP7WNqvscYXOBzOT6k+pNelB879pe72/sVMhQSwjcyQ5bSPV0I1DrvuPU1UCa+uK5p3gd2UdwGubBQlxuzRDASXqSvRH/ACPsd6so4paQh38wyigswxnZdzy9eX1rrfdx2vlVp7J2MrRpm3jJAd5F1eLEjscYzgKM8h7VzXhFq3iNlSpXBOrCldE8YYeb4WyCuD6461hpayOwA0l2IwBImSTvsNWa12Lv3pWsfh2929uLW9maTxYNSltA5SPp2znr+9vyqmR2ojXXKN+infBwcAr1bltyGct6HIaPwcSSEtIwBBzqO2kgK2+CM/H0/Dv5hh+FLKwGCWOygD8lUb/Yb7nnQeV3cNIxJ5ZJA+fU+p9/6ACvFIyxwBknb69BV54J3aXs+GkXwUP4pdj9Ix5vviukdnexNpY4dV8SYf7R8ZX/ANNeSfz96mik9je7zAFxfL7rCf5yf6fv6VbOIXhOY4iERNnkONKY/Co5EgfQflWX2h4lozGr6SF1yP8A7qP9r+I4IUfM74weY8X4o9ydCApbrsqDr+856nr/ANZqdq2932jghJFuviSH4pGPxfNubD2GB6VoLziM85/WOcfsjZfsP61K34ax6VsrfhB9KeytVDAa7X2SmL2kTHc6cf4SV399q51DwzHSrz2PmAj8HkVJI9wxz/P+YqFc+70ey36NMLuBcRSNkgbBJOZXbkG3I99Q6iqdxPhpIE4K4fBYHIAZhn4yNOc5ByfiVq+ieNcLjvLd7eXIRwNxjKkEMrDPuBXEe0vCLiyc275DLvDIuwkUMcaT02d8r6t9TqVlo4LdkjwwKkk5ByuxKkk+oxDJ968eC8Gub2TwraFpH5nHJQTzdjso58z0q79mOyx4hN4OrRbW6BHZUCkmXzMEHJSyBTy21nrXZOEcKgtIhDbxLHGOi9T+0x5sfc70tHNeAdzqABr6ck9Y4dlHsZCMn6AVc7PsHwuIALZRHHWQGRvu5NWSisjVp2esV5WduP8A+Mf+mvG97L2EqlWtIhqGCUQRt6ghkwQQdwehrc1E0FE4Davw7iX6KTqhuIj4bgKCTFkgOqj4gCwLdcr71eqrnEyP+1LQdfCuP5JViFUSopU6gKKKKolRRTqKKKKdBi8S8TwpBEQJSjaCeQbB0n71UuAdrYYES1vVa2nQBf1gOl8fiD+/PPr1NXKTnXnPbxyDTIiuvoyhh9jRHnbcVt5BlJ42H7rqf617m7j/AN4v+IVpZuxvDX3NnF/dBT/4kV5DsNwv/wAGn+J/9VBs7rtDZxf2l1CvzkXP2zWqk7e2GcRSPM3pDFJIfuBis+17NWMX9nZwKfXwkJ+5FbNECjCgAegAA/Kg5Nxvg15e3hurSxljRgufG0Q5cOjl9JbODoHQ/ETRwnusuwP114EzsdJklbTkEjJKAZIGeecda6yTS11dFItO7GzDF55JZycHDNoGep/V4JztzPSrPw3g1rajFvAkfqVUaj825n6ms1mqBNQKRqqvFe0uqQ21ionuvxHP6mEftSuPT9kb1vOMWKXMLQyFgjY1FGKtgEHGodDjB9iaqk3EYYF/Q+GRrq5FkGUT1Jb8bff+lFaLj1sSf0RXMj6vEuZTzklwMDA5ADGF6bDpU7Ds9gbirLwfgOgZbdjuSdySeZNbtLIDpRVXg4PjpWUvDgOlWH9GpG39qCvtZgdKjExiYOvMfn7VvJLasC7t6IsFjdLIgdeR/I9Qa8+N8HhvYTBOuVO6sPiRujKehqqWXEmtZMnJjPxD/wCw9/51dLa4V1DIQVIyCORFBRuGi44EXWaLx7GR9ZuIx+sRiFXMqemFHt79KvnDuIRXEYlgkV0PIqfyI6H2NeuxGDuKqt92QaKQ3HDJv0aY7tHzgk9iv4foPpVRb6WapqdtZLY+HxS0eE8vFjBeFvcEcvlvW4t+1vDpBlb2H+84U/ZsGmDck0s1oL3tpw2EZa7jb2Q6z9lzWnm7Q3vEAY+HWzRxNsbmbyAA8yg6n5Z+lMGRb3AuOMuU3S2g0E9PEdtx9sj6GrYprVdmuAx2MPhISzE6pJDzdzzJ9vQVsg1Feop1EVKgKKKKInRRRRRQTRUGFQecsgpq9Yd7CSNq0U3GLm3OJITKn7SbOB7g7N+VBa9VGqqkvbmzHxmWM+jROfzQEV6Dtvw//wAQP8En+mrgtBaol6rQ7ZWZ+B5HP7kEzfySvUcdZ/7KzuX9yixj/wBxgfyqDfF6gXrSGbiT/BaxRjoZJix+qIv/ANqQ4Pfyf2t6EHUQRKv/ABOWNBuJ51RSzsFUcySAB8ya0U/amInTbpJcP/5a+T6yHb7ZrLg7I2+dUpkmbnmZ2ff2B2FbuG1RBhVAHoBigqMvD769UpcaYYDjMaEs7Dnhn9PYAVueGcChgUKiAVusUYoMYQ0/Dr3xSxQeBSkY6yMUitBiNFWLNa5raaKRjoKlxHhmQdq1fD+Iy2T4ILQk+ZfT95ff+dXyS3BrWX/BlccqKzrC+jmQPGwZT+XsR0NZqmqIeEXNq/iW7fxKfhYehH9a3PD+0iE6JgYZPR/hP8L8vvg0TFkIyMHcHmDuPtWquOzHD5Dl7KAn18NR/IVmx3QPWvQXAqjCtOz9lCcxWkKt0IjXI+Rxmtia8zcCse5v1QZZgB7mg95nCjNY8L5rWG+MzeUHQOp6/wDKtnbpQZK1MVFRU6BUU6dBKiiigKKVFAitQa3U8xRRUHg3DYjzRT9BSThcI5RJ/hFFFBkJbqOSgfSvQKKKKoeKKVFQOlRRVBRRRQGKWKdFAiKWKKKB4oxRRQGKWmiigiYgaxrjhscgwygj3FFFQYS9n40/s8p7KxA+3KpDhjj/AGrfXT/lRRQM8Mc85W+mB/SheCR5y2WPqxz/ADpUVRnR2YXkK91joooJBaeKKKBYp0UUR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publicdomainpictures.net/download-picture.php?adresar=30000&amp;soubor=sports-shoes.jpg&amp;id=244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059" y="4451674"/>
            <a:ext cx="3426591" cy="228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emandware.edgesuite.net/aakn_prd/on/demandware.static/-/Sites-bdel/default/dwca329458/products/apparel/S15_Apparel/I7AI_205_BRWN_BD_Hat_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563224"/>
            <a:ext cx="2223219" cy="200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onguardapparel.com/images/products/detail/74398_Company%20Pant-Nav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146" y="937293"/>
            <a:ext cx="3010068" cy="30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i.s-jcrew.com/is/image/jcrew/19614_ED9986?$pdp_fs418$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073" y="4220059"/>
            <a:ext cx="2468855" cy="246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55575" y="6110565"/>
            <a:ext cx="2585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hat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456598" y="3503903"/>
            <a:ext cx="2585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shirt</a:t>
            </a:r>
            <a:endParaRPr lang="en-US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596278" y="3620848"/>
            <a:ext cx="2585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pants</a:t>
            </a:r>
            <a:endParaRPr lang="en-US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71130" y="6151293"/>
            <a:ext cx="2585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socks</a:t>
            </a:r>
            <a:endParaRPr lang="en-US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606196" y="6110565"/>
            <a:ext cx="2585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shoes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8697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697</Words>
  <Application>Microsoft Office PowerPoint</Application>
  <PresentationFormat>Custom</PresentationFormat>
  <Paragraphs>114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sh</vt:lpstr>
      <vt:lpstr>Sight Word Practice</vt:lpstr>
      <vt:lpstr>How do characters respond to major events and challenges?</vt:lpstr>
      <vt:lpstr>Challenge = something you must overcome or solve. </vt:lpstr>
      <vt:lpstr>What is the challenge? </vt:lpstr>
      <vt:lpstr>Can you think of a challenge you have in your life? </vt:lpstr>
      <vt:lpstr>Brother Messy, Brother Neat Vocabulary</vt:lpstr>
      <vt:lpstr>My Clothes Are Too Small Vocabulary</vt:lpstr>
      <vt:lpstr>My Clothes Are Too Small Vocabulary</vt:lpstr>
      <vt:lpstr>Mclass: How can you tell that the characters in the story are different. Use parts of the story in your answer. </vt:lpstr>
      <vt:lpstr>sk</vt:lpstr>
      <vt:lpstr>Sight Word Practice</vt:lpstr>
      <vt:lpstr>How do characters respond to major events and challenges?</vt:lpstr>
      <vt:lpstr>Challenge = something you must overcome or solve. </vt:lpstr>
      <vt:lpstr>Response = what a character does when something happens (like a challenge).</vt:lpstr>
      <vt:lpstr>How can I respond to this challenge?</vt:lpstr>
      <vt:lpstr>PowerPoint Presentation</vt:lpstr>
      <vt:lpstr>Sight Word</vt:lpstr>
      <vt:lpstr>How do characters respond to major events and challenges?</vt:lpstr>
      <vt:lpstr>Challenge = something you must overcome or solve. </vt:lpstr>
      <vt:lpstr>Response = what a character does when something happens (like a challenge).</vt:lpstr>
      <vt:lpstr>Now think about how the character responded to the challenge in your book.</vt:lpstr>
      <vt:lpstr>PowerPoint Presentation</vt:lpstr>
      <vt:lpstr>Sight Word</vt:lpstr>
      <vt:lpstr>How do characters respond to major events and challenges?</vt:lpstr>
      <vt:lpstr>Challenge = something you must overcome or solve. </vt:lpstr>
      <vt:lpstr>How does the man’s challenge change him?</vt:lpstr>
      <vt:lpstr>How does the boy’s challenge change him?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characters respond to major events and challenges?</dc:title>
  <dc:creator>Melanie</dc:creator>
  <cp:lastModifiedBy>Melanie Keating</cp:lastModifiedBy>
  <cp:revision>16</cp:revision>
  <dcterms:created xsi:type="dcterms:W3CDTF">2016-03-23T00:41:38Z</dcterms:created>
  <dcterms:modified xsi:type="dcterms:W3CDTF">2016-04-05T11:50:39Z</dcterms:modified>
</cp:coreProperties>
</file>