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67" r:id="rId5"/>
    <p:sldId id="266" r:id="rId6"/>
    <p:sldId id="268" r:id="rId7"/>
    <p:sldId id="273" r:id="rId8"/>
    <p:sldId id="277" r:id="rId9"/>
    <p:sldId id="276" r:id="rId10"/>
    <p:sldId id="262" r:id="rId11"/>
    <p:sldId id="263" r:id="rId12"/>
    <p:sldId id="257" r:id="rId13"/>
    <p:sldId id="269" r:id="rId14"/>
    <p:sldId id="270" r:id="rId15"/>
    <p:sldId id="274" r:id="rId16"/>
    <p:sldId id="264" r:id="rId17"/>
    <p:sldId id="265" r:id="rId18"/>
    <p:sldId id="258" r:id="rId19"/>
    <p:sldId id="271" r:id="rId20"/>
    <p:sldId id="275" r:id="rId21"/>
    <p:sldId id="259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C0-36DF-42AA-A8AC-7BA3EF21FB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EEB2-0151-42DC-99F6-F985E512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8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C0-36DF-42AA-A8AC-7BA3EF21FB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EEB2-0151-42DC-99F6-F985E512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4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C0-36DF-42AA-A8AC-7BA3EF21FB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EEB2-0151-42DC-99F6-F985E512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8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C0-36DF-42AA-A8AC-7BA3EF21FB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EEB2-0151-42DC-99F6-F985E512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9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C0-36DF-42AA-A8AC-7BA3EF21FB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EEB2-0151-42DC-99F6-F985E512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9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C0-36DF-42AA-A8AC-7BA3EF21FB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EEB2-0151-42DC-99F6-F985E512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3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C0-36DF-42AA-A8AC-7BA3EF21FB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EEB2-0151-42DC-99F6-F985E512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7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C0-36DF-42AA-A8AC-7BA3EF21FB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EEB2-0151-42DC-99F6-F985E512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1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C0-36DF-42AA-A8AC-7BA3EF21FB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EEB2-0151-42DC-99F6-F985E512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2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C0-36DF-42AA-A8AC-7BA3EF21FB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EEB2-0151-42DC-99F6-F985E512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6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C0-36DF-42AA-A8AC-7BA3EF21FB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EEB2-0151-42DC-99F6-F985E512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1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0A9C0-36DF-42AA-A8AC-7BA3EF21FB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8EEB2-0151-42DC-99F6-F985E512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source=images&amp;cd=&amp;cad=rja&amp;uact=8&amp;ved=0ahUKEwjkve_qyZPMAhUMGj4KHdKSAeUQjRwIBw&amp;url=http://www.chatelaine.com/living/whats-wrong-with-kids-hugging-at-school/&amp;bvm=bv.119745492,d.cWw&amp;psig=AFQjCNEcKX9k1ERHkoRpydJb64-XQk01ow&amp;ust=1460910493116200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/url?sa=i&amp;rct=j&amp;q=&amp;esrc=s&amp;source=images&amp;cd=&amp;cad=rja&amp;uact=8&amp;ved=0ahUKEwi3kqjYypPMAhUBGT4KHV3iBPkQjRwIBw&amp;url=http://myemail.constantcontact.com/Teacher-Burnout--Warning-Signs---NY-Master-Teachers-to-Get--60K-Added----Advice-to-Ed-Grads---Teacher-s-Guide-to-Google-Glass---.html?soid%3D1104983095081%26aid%3DtlxOHIlYNv4&amp;bvm=bv.119745492,d.cWw&amp;psig=AFQjCNHLdH7fT8H4ESx45KBJhsqZsDoWsQ&amp;ust=1460910719383699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0ahUKEwj06tG3yZPMAhVGFz4KHYb1DvQQjRwIBw&amp;url=http://www.wildjunket.com/2009/12/01/celebrating-mexicos-independence-day-in-cancn/&amp;bvm=bv.119745492,d.cWw&amp;psig=AFQjCNEXJFfgWzdazG49cngOdNThgHVAtw&amp;ust=1460910384440847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24693" y="674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u="sng" smtClean="0"/>
              <a:t>spl</a:t>
            </a:r>
            <a:endParaRPr lang="en-US" sz="13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853293" y="40005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spl</a:t>
            </a:r>
            <a:r>
              <a:rPr lang="en-US" sz="4800" b="1" dirty="0" smtClean="0"/>
              <a:t>ash</a:t>
            </a:r>
            <a:endParaRPr lang="en-US" sz="4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377793" y="457844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spl</a:t>
            </a:r>
            <a:r>
              <a:rPr lang="en-US" sz="4800" b="1" dirty="0" smtClean="0"/>
              <a:t>inter</a:t>
            </a:r>
            <a:endParaRPr lang="en-US" sz="48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825093" y="320760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spl</a:t>
            </a:r>
            <a:r>
              <a:rPr lang="en-US" sz="4800" b="1" dirty="0" smtClean="0"/>
              <a:t>it</a:t>
            </a:r>
            <a:endParaRPr lang="en-US" sz="4800" b="1" u="sng" dirty="0"/>
          </a:p>
        </p:txBody>
      </p:sp>
      <p:pic>
        <p:nvPicPr>
          <p:cNvPr id="7" name="Picture 2" descr="http://pop.h-cdn.co/assets/cm/15/05/54caa9f400d89_-_thesplash_300_0710-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93" y="119547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pad3.whstatic.com/images/thumb/1/13/Remove-a-Splinter-Step-7-Version-4.jpg/aid116446-728px-Remove-a-Splinter-Step-7-Version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472" y="1292809"/>
            <a:ext cx="2908021" cy="218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chefdoughty.com/blog/wp-content/uploads/2009/05/split-hal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42" y="4004255"/>
            <a:ext cx="4080593" cy="272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68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00250" y="5440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u="sng" smtClean="0"/>
              <a:t>spr</a:t>
            </a:r>
            <a:endParaRPr lang="en-US" sz="13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243613" y="31188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spr</a:t>
            </a:r>
            <a:r>
              <a:rPr lang="en-US" sz="4800" b="1" dirty="0" smtClean="0"/>
              <a:t>ing</a:t>
            </a:r>
            <a:endParaRPr lang="en-US" sz="4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514850" y="2842984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spr</a:t>
            </a:r>
            <a:r>
              <a:rPr lang="en-US" sz="4800" b="1" dirty="0" smtClean="0"/>
              <a:t>ead</a:t>
            </a:r>
            <a:endParaRPr lang="en-US" sz="4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383797" y="31188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spr</a:t>
            </a:r>
            <a:r>
              <a:rPr lang="en-US" sz="4800" b="1" dirty="0" smtClean="0"/>
              <a:t>ain</a:t>
            </a:r>
            <a:endParaRPr lang="en-US" sz="4800" b="1" u="sng" dirty="0"/>
          </a:p>
        </p:txBody>
      </p:sp>
      <p:pic>
        <p:nvPicPr>
          <p:cNvPr id="6" name="Picture 2" descr="https://pixabay.com/static/uploads/photo/2016/02/13/10/35/spring-awakening-1197602_960_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138264"/>
            <a:ext cx="3153726" cy="19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astykitchen.com/wp-content/uploads/2010/11/Tasty-Kitchen-Blog-Wasabi-Spread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646664"/>
            <a:ext cx="4526756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cdafootankle.com/wp-content/uploads/2013/10/ankle-sprain-treat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296" y="1240732"/>
            <a:ext cx="2639801" cy="21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75757" y="152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/>
              <a:t>Sight Word</a:t>
            </a:r>
            <a:endParaRPr lang="en-US" sz="8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94757" y="1477736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smtClean="0"/>
              <a:t>good</a:t>
            </a:r>
          </a:p>
          <a:p>
            <a:r>
              <a:rPr lang="en-US" sz="4400" smtClean="0"/>
              <a:t>We are </a:t>
            </a:r>
            <a:r>
              <a:rPr lang="en-US" sz="4400" u="sng" smtClean="0"/>
              <a:t>good</a:t>
            </a:r>
            <a:r>
              <a:rPr lang="en-US" sz="4400" smtClean="0"/>
              <a:t> friends.</a:t>
            </a:r>
          </a:p>
          <a:p>
            <a:endParaRPr lang="en-US" sz="6600" b="1" dirty="0"/>
          </a:p>
        </p:txBody>
      </p:sp>
      <p:pic>
        <p:nvPicPr>
          <p:cNvPr id="4" name="Picture 3" descr="http://www.chatelaine.com/wp-content/uploads/2012/06/0a5e79554c488ba0cc23bd31273d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05" y="3273878"/>
            <a:ext cx="5074966" cy="3331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34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How do I determine the main idea of a </a:t>
            </a:r>
            <a:r>
              <a:rPr lang="en-US" b="1" dirty="0" err="1"/>
              <a:t>multiparagraph</a:t>
            </a:r>
            <a:r>
              <a:rPr lang="en-US" b="1" dirty="0"/>
              <a:t> text?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114" y="3602037"/>
            <a:ext cx="10915650" cy="2210933"/>
          </a:xfrm>
        </p:spPr>
        <p:txBody>
          <a:bodyPr>
            <a:normAutofit lnSpcReduction="10000"/>
          </a:bodyPr>
          <a:lstStyle/>
          <a:p>
            <a:r>
              <a:rPr lang="en-US" sz="3900" b="1" dirty="0">
                <a:solidFill>
                  <a:srgbClr val="FF0000"/>
                </a:solidFill>
              </a:rPr>
              <a:t>Sub LEQ: </a:t>
            </a:r>
            <a:r>
              <a:rPr lang="en-US" sz="3600" b="1" dirty="0">
                <a:solidFill>
                  <a:srgbClr val="FF0000"/>
                </a:solidFill>
              </a:rPr>
              <a:t>How can I determine the main topic of a </a:t>
            </a:r>
            <a:r>
              <a:rPr lang="en-US" sz="3600" b="1" dirty="0" err="1">
                <a:solidFill>
                  <a:srgbClr val="FF0000"/>
                </a:solidFill>
              </a:rPr>
              <a:t>multiparagraph</a:t>
            </a:r>
            <a:r>
              <a:rPr lang="en-US" sz="3600" b="1" dirty="0">
                <a:solidFill>
                  <a:srgbClr val="FF0000"/>
                </a:solidFill>
              </a:rPr>
              <a:t> text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en-US" sz="3600" b="1" dirty="0">
                <a:solidFill>
                  <a:srgbClr val="FF0000"/>
                </a:solidFill>
              </a:rPr>
              <a:t>Pull all of the paragraphs main topic together and see how they relate.</a:t>
            </a: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2464" y="1540419"/>
            <a:ext cx="8229600" cy="1665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P1</a:t>
            </a:r>
            <a:r>
              <a:rPr lang="en-US" sz="2800" b="1" dirty="0" smtClean="0"/>
              <a:t>	The sky is full of animals.  Animals with wings can fly in the sky.  Birds ar</a:t>
            </a:r>
            <a:r>
              <a:rPr lang="en-US" b="1" dirty="0" smtClean="0"/>
              <a:t>e the most common flying animals, but bats and other animals also spend time in flying up high. </a:t>
            </a: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464" y="3216324"/>
            <a:ext cx="79316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P2</a:t>
            </a:r>
            <a:r>
              <a:rPr lang="en-US" sz="2800" b="1" dirty="0" smtClean="0"/>
              <a:t>	In the water I can see many different animals.  Fish are one animal that can only live in water. Sharks, dolphins, and sting rays also live in the water. 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2464" y="5042118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P3	</a:t>
            </a:r>
            <a:r>
              <a:rPr lang="en-US" sz="2800" b="1" dirty="0" smtClean="0"/>
              <a:t>Big animals, like elephants and rhinos, roam the land.  Small animals, like rabbits and lizards, live on land too.  Many different kinds of animals make the land their home.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99993" y="3647211"/>
            <a:ext cx="2967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main topic is water animals.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99993" y="5473005"/>
            <a:ext cx="2967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main topic is land animals.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9993" y="1896361"/>
            <a:ext cx="2967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main topic is flying animals.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958" y="0"/>
            <a:ext cx="11356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is the main topic of each paragraph?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2464" y="1012243"/>
            <a:ext cx="323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Where Animals Live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22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10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1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What is the main topic of the whole text?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900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Paragraph 1- The main topic is flying animals.</a:t>
            </a:r>
          </a:p>
          <a:p>
            <a:pPr marL="0" indent="0">
              <a:buNone/>
            </a:pPr>
            <a:r>
              <a:rPr lang="en-US" b="1" dirty="0" smtClean="0"/>
              <a:t>Paragraph 2- The main topic is water animals.</a:t>
            </a:r>
          </a:p>
          <a:p>
            <a:pPr marL="0" indent="0">
              <a:buNone/>
            </a:pPr>
            <a:r>
              <a:rPr lang="en-US" b="1" dirty="0" smtClean="0"/>
              <a:t>Paragraph 3- The main topic is land animals.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What is the main topic of the text?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main topic of the text is animals.</a:t>
            </a:r>
          </a:p>
          <a:p>
            <a:pPr marL="0" indent="0" algn="ctr">
              <a:buNone/>
            </a:pPr>
            <a:r>
              <a:rPr lang="en-US" b="1" dirty="0" smtClean="0"/>
              <a:t>How do you know?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Each paragraph talks about where different animals live.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andresj107.files.wordpress.com/2014/05/animals-wallpapers-angry-birds-vector-parrot-flying-animals-1600x1200-8tay41q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5" y="2586832"/>
            <a:ext cx="2771989" cy="207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lookanimals.com/pictures/www.liveanimalslist.com/mammals/images/whale-in-under-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57" y="927480"/>
            <a:ext cx="3926568" cy="215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hechive.files.wordpress.com/2011/08/hq-cute-animals-18.jpg?w=920&amp;h=5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74" y="5097843"/>
            <a:ext cx="2816251" cy="176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5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/>
              <a:t>Synonyms and Describing Words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Synonyms are words that mean the same thing.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Example: pretty and beautiful, happy and glad, mad and angry. </a:t>
            </a:r>
          </a:p>
          <a:p>
            <a:r>
              <a:rPr lang="en-US" dirty="0" smtClean="0"/>
              <a:t>Describing words are words that give you details about something.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Example: The </a:t>
            </a:r>
            <a:r>
              <a:rPr lang="en-US" u="sng" dirty="0" smtClean="0"/>
              <a:t>green</a:t>
            </a:r>
            <a:r>
              <a:rPr lang="en-US" dirty="0" smtClean="0"/>
              <a:t> lizard</a:t>
            </a:r>
            <a:r>
              <a:rPr lang="en-US" dirty="0"/>
              <a:t>.</a:t>
            </a:r>
            <a:r>
              <a:rPr lang="en-US" dirty="0" smtClean="0"/>
              <a:t> I need </a:t>
            </a:r>
            <a:r>
              <a:rPr lang="en-US" u="sng" dirty="0" smtClean="0"/>
              <a:t>three</a:t>
            </a:r>
            <a:r>
              <a:rPr lang="en-US" dirty="0" smtClean="0"/>
              <a:t> potatoes.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 The </a:t>
            </a:r>
            <a:r>
              <a:rPr lang="en-US" u="sng" dirty="0" smtClean="0"/>
              <a:t>smelly</a:t>
            </a:r>
            <a:r>
              <a:rPr lang="en-US" dirty="0" smtClean="0"/>
              <a:t> shoe. The </a:t>
            </a:r>
            <a:r>
              <a:rPr lang="en-US" u="sng" dirty="0" smtClean="0"/>
              <a:t>cute</a:t>
            </a:r>
            <a:r>
              <a:rPr lang="en-US" dirty="0" smtClean="0"/>
              <a:t> panda.  The </a:t>
            </a:r>
            <a:r>
              <a:rPr lang="en-US" u="sng" dirty="0" smtClean="0"/>
              <a:t>sweet</a:t>
            </a:r>
            <a:r>
              <a:rPr lang="en-US" dirty="0" smtClean="0"/>
              <a:t> chocolate.</a:t>
            </a:r>
          </a:p>
        </p:txBody>
      </p:sp>
    </p:spTree>
    <p:extLst>
      <p:ext uri="{BB962C8B-B14F-4D97-AF65-F5344CB8AC3E}">
        <p14:creationId xmlns:p14="http://schemas.microsoft.com/office/powerpoint/2010/main" val="205258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6-geometric-shapes.com/images/pyramid-base-squ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58" y="3235416"/>
            <a:ext cx="2955069" cy="29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53293" y="748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u="sng" smtClean="0"/>
              <a:t>squ</a:t>
            </a:r>
            <a:endParaRPr lang="en-US" sz="13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00893" y="2683328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squ</a:t>
            </a:r>
            <a:r>
              <a:rPr lang="en-US" sz="4800" b="1" dirty="0" smtClean="0"/>
              <a:t>are</a:t>
            </a:r>
            <a:endParaRPr lang="en-US" sz="4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367893" y="2683329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squ</a:t>
            </a:r>
            <a:r>
              <a:rPr lang="en-US" sz="4800" b="1" dirty="0" smtClean="0"/>
              <a:t>irrel</a:t>
            </a:r>
            <a:endParaRPr lang="en-US" sz="48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949293" y="2683329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squ</a:t>
            </a:r>
            <a:r>
              <a:rPr lang="en-US" sz="4800" b="1" dirty="0" smtClean="0"/>
              <a:t>eeze</a:t>
            </a:r>
            <a:endParaRPr lang="en-US" sz="4800" b="1" u="sng" dirty="0"/>
          </a:p>
        </p:txBody>
      </p:sp>
      <p:pic>
        <p:nvPicPr>
          <p:cNvPr id="7" name="Picture 4" descr="http://s7d2.scene7.com/is/image/woodstream/hh-animals-squirrel-4?$ProductPgLarge2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163" y="3514324"/>
            <a:ext cx="2836129" cy="283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d1nz104zbf64va.cloudfront.net/pv/a/o/v1-squeezing-in-poker.jpeg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494" y="3538594"/>
            <a:ext cx="3276600" cy="23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75757" y="152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/>
              <a:t>Sight Word</a:t>
            </a:r>
            <a:endParaRPr lang="en-US" sz="8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94757" y="1477736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smtClean="0"/>
              <a:t>any</a:t>
            </a:r>
          </a:p>
          <a:p>
            <a:r>
              <a:rPr lang="en-US" sz="4400" smtClean="0"/>
              <a:t>Do you need </a:t>
            </a:r>
            <a:r>
              <a:rPr lang="en-US" sz="4400" u="sng" smtClean="0"/>
              <a:t>any</a:t>
            </a:r>
            <a:r>
              <a:rPr lang="en-US" sz="4400" smtClean="0"/>
              <a:t> help?</a:t>
            </a:r>
          </a:p>
          <a:p>
            <a:endParaRPr lang="en-US" sz="6600" b="1" dirty="0"/>
          </a:p>
        </p:txBody>
      </p:sp>
      <p:pic>
        <p:nvPicPr>
          <p:cNvPr id="4" name="Picture 3" descr="http://ih.constantcontact.com/fs126/1104983095081/img/246.jpg?a=111325964778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23" y="3315154"/>
            <a:ext cx="5300663" cy="3276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8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453" y="812120"/>
            <a:ext cx="10384971" cy="2387600"/>
          </a:xfrm>
        </p:spPr>
        <p:txBody>
          <a:bodyPr>
            <a:noAutofit/>
          </a:bodyPr>
          <a:lstStyle/>
          <a:p>
            <a:r>
              <a:rPr lang="en-US" sz="6600" b="1" dirty="0"/>
              <a:t>How do I determine the main idea of a </a:t>
            </a:r>
            <a:r>
              <a:rPr lang="en-US" sz="6600" b="1" dirty="0" err="1"/>
              <a:t>multiparagraph</a:t>
            </a:r>
            <a:r>
              <a:rPr lang="en-US" sz="6600" b="1" dirty="0"/>
              <a:t> text?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114" y="3602037"/>
            <a:ext cx="10915650" cy="2210933"/>
          </a:xfrm>
        </p:spPr>
        <p:txBody>
          <a:bodyPr>
            <a:normAutofit lnSpcReduction="10000"/>
          </a:bodyPr>
          <a:lstStyle/>
          <a:p>
            <a:r>
              <a:rPr lang="en-US" sz="3900" b="1" dirty="0">
                <a:solidFill>
                  <a:srgbClr val="FF0000"/>
                </a:solidFill>
              </a:rPr>
              <a:t>Sub LEQ: </a:t>
            </a:r>
            <a:r>
              <a:rPr lang="en-US" sz="3600" b="1" dirty="0">
                <a:solidFill>
                  <a:srgbClr val="FF0000"/>
                </a:solidFill>
              </a:rPr>
              <a:t>Why is determining the main topic of a story useful? </a:t>
            </a:r>
          </a:p>
          <a:p>
            <a:pPr lvl="0"/>
            <a:r>
              <a:rPr lang="en-US" sz="3600" b="1" dirty="0">
                <a:solidFill>
                  <a:srgbClr val="FF0000"/>
                </a:solidFill>
              </a:rPr>
              <a:t>Allows the reader to make connections to the story and understand the information.</a:t>
            </a: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112032"/>
            <a:ext cx="11617779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Why do I need to know the main topic or main idea of a text?</a:t>
            </a:r>
            <a:endParaRPr lang="en-US" sz="4800" b="1" dirty="0"/>
          </a:p>
        </p:txBody>
      </p:sp>
      <p:pic>
        <p:nvPicPr>
          <p:cNvPr id="2050" name="Picture 2" descr="http://www.teachingandlearningtogether.com/uploads/3/6/7/0/3670957/5074466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5" y="3529011"/>
            <a:ext cx="42481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honolulufamily.com/public/islandfamily/files/undrstanding%20learning%20sty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76" y="3380014"/>
            <a:ext cx="2978322" cy="324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57424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</a:rPr>
              <a:t>Allows the reader to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lvl="0" algn="ctr"/>
            <a:r>
              <a:rPr lang="en-US" sz="3200" b="1" u="sng" dirty="0" smtClean="0">
                <a:solidFill>
                  <a:srgbClr val="FF0000"/>
                </a:solidFill>
              </a:rPr>
              <a:t>make </a:t>
            </a:r>
            <a:r>
              <a:rPr lang="en-US" sz="3200" b="1" u="sng" dirty="0">
                <a:solidFill>
                  <a:srgbClr val="FF0000"/>
                </a:solidFill>
              </a:rPr>
              <a:t>connections </a:t>
            </a:r>
            <a:r>
              <a:rPr lang="en-US" sz="3200" b="1" dirty="0">
                <a:solidFill>
                  <a:srgbClr val="FF0000"/>
                </a:solidFill>
              </a:rPr>
              <a:t>to the story and </a:t>
            </a:r>
            <a:r>
              <a:rPr lang="en-US" sz="3200" b="1" u="sng" dirty="0">
                <a:solidFill>
                  <a:srgbClr val="FF0000"/>
                </a:solidFill>
              </a:rPr>
              <a:t>understand the information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 rot="5400000">
            <a:off x="2124596" y="2784033"/>
            <a:ext cx="861647" cy="479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8769166" y="2784033"/>
            <a:ext cx="861647" cy="479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75757" y="152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/>
              <a:t>Sight Word</a:t>
            </a:r>
            <a:endParaRPr lang="en-US" sz="8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94757" y="1477736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smtClean="0"/>
              <a:t>from</a:t>
            </a:r>
          </a:p>
          <a:p>
            <a:r>
              <a:rPr lang="en-US" sz="4400" smtClean="0"/>
              <a:t>We are </a:t>
            </a:r>
            <a:r>
              <a:rPr lang="en-US" sz="4400" u="sng" smtClean="0"/>
              <a:t>from</a:t>
            </a:r>
            <a:r>
              <a:rPr lang="en-US" sz="4400" smtClean="0"/>
              <a:t> Mexico.</a:t>
            </a:r>
          </a:p>
          <a:p>
            <a:endParaRPr lang="en-US" sz="6600" b="1" dirty="0"/>
          </a:p>
        </p:txBody>
      </p:sp>
      <p:pic>
        <p:nvPicPr>
          <p:cNvPr id="7" name="irc_mi" descr="http://www.wildjunket.com/wp-content/uploads/2009/12/tn_IMG_6573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53" y="3398247"/>
            <a:ext cx="4606607" cy="3198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6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Facts and Opinions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Facts are true statements.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Example: Grass is green.  Ms. Keating is a teacher.  Pencils are 			       used at school. </a:t>
            </a:r>
          </a:p>
          <a:p>
            <a:r>
              <a:rPr lang="en-US" dirty="0" smtClean="0"/>
              <a:t>Opinions are statements about what people think or feel.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Example: Orange is the best color and fruit.  Ms. Keating would 			      be the best president ever.  The sky is purple.  </a:t>
            </a:r>
            <a:endParaRPr lang="en-US" dirty="0"/>
          </a:p>
        </p:txBody>
      </p:sp>
      <p:pic>
        <p:nvPicPr>
          <p:cNvPr id="4100" name="Picture 4" descr="http://www.masspoliticsprofs.com/wp-content/uploads/2012/11/simple-math-thum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1" y="4576267"/>
            <a:ext cx="3314247" cy="22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atic.squarespace.com/static/536a5a69e4b069753101efe6/5434b781e4b05b0ccc725c13/5434b788e4b05b0ccc7261d5/1357550359000/Screen-Shot-2013-01-07-at-8.18.57-AM.png?format=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434" y="4644571"/>
            <a:ext cx="5108928" cy="221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How do I determine the main idea of a </a:t>
            </a:r>
            <a:r>
              <a:rPr lang="en-US" b="1" dirty="0" err="1"/>
              <a:t>multiparagraph</a:t>
            </a:r>
            <a:r>
              <a:rPr lang="en-US" b="1" dirty="0"/>
              <a:t> text?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114" y="3602037"/>
            <a:ext cx="10915650" cy="2210933"/>
          </a:xfrm>
        </p:spPr>
        <p:txBody>
          <a:bodyPr>
            <a:normAutofit/>
          </a:bodyPr>
          <a:lstStyle/>
          <a:p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1455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Main Idea</a:t>
            </a:r>
            <a:endParaRPr lang="en-US" sz="6600" b="1" dirty="0"/>
          </a:p>
        </p:txBody>
      </p:sp>
      <p:pic>
        <p:nvPicPr>
          <p:cNvPr id="5" name="Picture 4" descr="https://s-media-cache-ak0.pinimg.com/736x/e8/61/f9/e861f9dc5a14918b7d00039c13783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842" y="1046672"/>
            <a:ext cx="7683016" cy="59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625346" y="39188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How do I determine the main idea of a </a:t>
            </a:r>
            <a:r>
              <a:rPr lang="en-US" b="1" dirty="0" err="1"/>
              <a:t>multiparagraph</a:t>
            </a:r>
            <a:r>
              <a:rPr lang="en-US" b="1" dirty="0"/>
              <a:t> text?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114" y="3602038"/>
            <a:ext cx="10915650" cy="2227262"/>
          </a:xfrm>
        </p:spPr>
        <p:txBody>
          <a:bodyPr>
            <a:normAutofit lnSpcReduction="10000"/>
          </a:bodyPr>
          <a:lstStyle/>
          <a:p>
            <a:r>
              <a:rPr lang="en-US" sz="3900" b="1" dirty="0">
                <a:solidFill>
                  <a:srgbClr val="FF0000"/>
                </a:solidFill>
              </a:rPr>
              <a:t>Sub LEQ: How can I determine the main topic of a single paragraph</a:t>
            </a:r>
            <a:r>
              <a:rPr lang="en-US" sz="3900" b="1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en-US" sz="3900" b="1" dirty="0">
                <a:solidFill>
                  <a:srgbClr val="FF0000"/>
                </a:solidFill>
              </a:rPr>
              <a:t>Pull out the details and determine what they are all about.</a:t>
            </a: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1455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Main Topic</a:t>
            </a:r>
            <a:endParaRPr lang="en-US" sz="6600" b="1" dirty="0"/>
          </a:p>
        </p:txBody>
      </p:sp>
      <p:pic>
        <p:nvPicPr>
          <p:cNvPr id="5" name="Picture 4" descr="https://s-media-cache-ak0.pinimg.com/736x/e8/61/f9/e861f9dc5a14918b7d00039c13783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842" y="1046672"/>
            <a:ext cx="7683016" cy="59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1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90058" y="26647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is the main topic?</a:t>
            </a:r>
            <a:endParaRPr lang="en-US" sz="6000" b="1" dirty="0"/>
          </a:p>
        </p:txBody>
      </p:sp>
      <p:pic>
        <p:nvPicPr>
          <p:cNvPr id="5" name="Picture 2" descr="https://s-media-cache-ak0.pinimg.com/236x/0f/24/47/0f24473d892ee64a3c8c8612e8680d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37" y="1766376"/>
            <a:ext cx="3743822" cy="280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avvyschoolcounselor.com/wp-content/uploads/2012/07/circle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22" y="1766376"/>
            <a:ext cx="5307178" cy="483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culinaryschools.org/clipart/fruit/apple-clipar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945" y="2288971"/>
            <a:ext cx="971776" cy="104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images.clipartpanda.com/fruit-clip-art-RcGEqe4cL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959" y="2811236"/>
            <a:ext cx="94096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www.culinaryschools.org/clipart/fruit/bananna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58" y="4082538"/>
            <a:ext cx="995026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clipartsign.com/upload/2016/02/08/fruit-clip-a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449" y="4835561"/>
            <a:ext cx="1219200" cy="9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www.hd-wallpapersdownload.com/upload/bulk-upload/fruit-clipart-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77" y="3268436"/>
            <a:ext cx="1198172" cy="132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51113" y="3856096"/>
            <a:ext cx="1196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Fruit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58737" y="1376820"/>
            <a:ext cx="2529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Example: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090058" y="4502427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main topic is the beach. </a:t>
            </a:r>
          </a:p>
          <a:p>
            <a:pPr algn="ctr"/>
            <a:r>
              <a:rPr lang="en-US" sz="2800" b="1" dirty="0" smtClean="0"/>
              <a:t>The pictures are the details.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4801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76201"/>
            <a:ext cx="11625943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is the main topic, main idea, and details?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972" y="1371601"/>
            <a:ext cx="82296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These are facts about soccer. </a:t>
            </a:r>
          </a:p>
          <a:p>
            <a:pPr marL="0" indent="0">
              <a:buNone/>
            </a:pPr>
            <a:r>
              <a:rPr lang="en-US" dirty="0" smtClean="0"/>
              <a:t>Soccer is a sport. </a:t>
            </a:r>
          </a:p>
          <a:p>
            <a:pPr marL="0" indent="0">
              <a:buNone/>
            </a:pPr>
            <a:r>
              <a:rPr lang="en-US" dirty="0" smtClean="0"/>
              <a:t>To play soccer I need a soccer ball.</a:t>
            </a:r>
          </a:p>
          <a:p>
            <a:pPr marL="0" indent="0">
              <a:buNone/>
            </a:pPr>
            <a:r>
              <a:rPr lang="en-US" dirty="0" smtClean="0"/>
              <a:t>I can make a goal by putting the soccer ball in the net.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75315" y="1371601"/>
            <a:ext cx="5138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_______________  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Main Idea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s://upload.wikimedia.org/wikipedia/commons/b/b9/Football_iu_1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73" y="3895591"/>
            <a:ext cx="4267200" cy="296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83972" y="1894821"/>
            <a:ext cx="5138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______________  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Detail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0301" y="2367290"/>
            <a:ext cx="887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___________________________  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Detail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0301" y="2882876"/>
            <a:ext cx="969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____________________________________________  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Detail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669" y="4051013"/>
            <a:ext cx="4237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main Topic is soccer.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09" y="-2910"/>
            <a:ext cx="8648700" cy="92256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The Four Seasons Vocabulary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08596" y="922531"/>
            <a:ext cx="20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fall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3164" y="922531"/>
            <a:ext cx="20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seasons 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64541" y="922531"/>
            <a:ext cx="20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spring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73659" y="3818875"/>
            <a:ext cx="20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summer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15041" y="3818875"/>
            <a:ext cx="20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winter</a:t>
            </a:r>
            <a:endParaRPr lang="en-US" sz="2800" b="1" dirty="0"/>
          </a:p>
        </p:txBody>
      </p:sp>
      <p:pic>
        <p:nvPicPr>
          <p:cNvPr id="1026" name="Picture 2" descr="http://previews.123rf.com/images/vladov/vladov0905/vladov090500001/4792596-apple-tree-in-four-season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5751"/>
            <a:ext cx="3475565" cy="24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SF1lo9rUi_E7gMDYLiOhgo2X61DgxFWBLi17wDr5-BFjguQv1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602" y="1445751"/>
            <a:ext cx="3535854" cy="22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ogs-images.forbes.com/forbestravelguide/files/2014/08/Forbes-FallTrips-Boston_CreditiStock_coleong_AutumninBostonCommo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9" y="1445751"/>
            <a:ext cx="3923430" cy="224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static.com/images?q=tbn:ANd9GcSuInTvBnfV_FtTVAcSmZ8HN9YyW3gy6hDkXukSh_Gmf5b0tiH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02" y="4268192"/>
            <a:ext cx="3457525" cy="25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3/32/England_-_English_Summer_Woods_(7183006498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66" y="4268192"/>
            <a:ext cx="3908161" cy="25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8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2038" y="878754"/>
            <a:ext cx="1631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colder</a:t>
            </a:r>
            <a:endParaRPr lang="en-US" sz="2800" b="1" dirty="0"/>
          </a:p>
        </p:txBody>
      </p:sp>
      <p:pic>
        <p:nvPicPr>
          <p:cNvPr id="2052" name="Picture 4" descr="http://www.2jsautomotive.com/wp-content/uploads/2012/12/Freez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82" y="1475947"/>
            <a:ext cx="3373206" cy="441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hittail.com/wp-content/uploads/2014/06/copywriting-long-vs-sh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2" y="374405"/>
            <a:ext cx="4729331" cy="315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0"/>
            <a:ext cx="8648700" cy="92256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The Four Seasons Vocabulary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17709" y="2337101"/>
            <a:ext cx="20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longer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88626" y="3812156"/>
            <a:ext cx="20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winds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045630" y="1070122"/>
            <a:ext cx="20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snow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17709" y="1070122"/>
            <a:ext cx="20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shorter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24324" y="3330532"/>
            <a:ext cx="20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come</a:t>
            </a:r>
            <a:endParaRPr lang="en-US" sz="2800" b="1" dirty="0"/>
          </a:p>
        </p:txBody>
      </p:sp>
      <p:pic>
        <p:nvPicPr>
          <p:cNvPr id="2054" name="Picture 6" descr="http://image.shutterstock.com/z/stock-vector-illustration-of-a-little-boy-gesturing-come-here-with-me-680052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41" y="3812156"/>
            <a:ext cx="1575602" cy="344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dn1.theodysseyonline.com/files/2015/12/20/635861833670816810507191518_6670-perfect-snow-1920x1080-nature-wallpap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496" y="1509264"/>
            <a:ext cx="4243504" cy="238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nibis.de/~niff/material/bild/jahreszeiten/original/wi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496" y="4287931"/>
            <a:ext cx="4197016" cy="25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2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0"/>
            <a:ext cx="8648700" cy="92256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What Pet Should I Get? Vocabulary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22564"/>
            <a:ext cx="1631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pro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90461" y="922564"/>
            <a:ext cx="20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69620" y="922531"/>
            <a:ext cx="20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boring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353574" y="3772576"/>
            <a:ext cx="20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cage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20531" y="907188"/>
            <a:ext cx="20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opinions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805" y="4062119"/>
            <a:ext cx="20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decide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611595" y="864889"/>
            <a:ext cx="20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playmate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15406" y="3931398"/>
            <a:ext cx="20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weird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86193" y="3818875"/>
            <a:ext cx="20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research</a:t>
            </a:r>
            <a:endParaRPr lang="en-US" sz="2800" b="1" dirty="0"/>
          </a:p>
        </p:txBody>
      </p:sp>
      <p:pic>
        <p:nvPicPr>
          <p:cNvPr id="3074" name="Picture 2" descr="https://isene.files.wordpress.com/2013/12/pros_c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466"/>
            <a:ext cx="3551011" cy="157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2.business2community.com/wp-content/uploads/2012/02/boring-conten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74" y="1390684"/>
            <a:ext cx="3085646" cy="20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glishworld31.files.wordpress.com/2010/03/33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59" y="1416466"/>
            <a:ext cx="2159175" cy="207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scomps.fotosearch.com/compc/IMZ/IMZ171/tow00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942"/>
            <a:ext cx="2618437" cy="18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education.muttigrees.org/sites/default/files/girl-holding-do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849" y="1355956"/>
            <a:ext cx="1629978" cy="22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punchbowlsocial.com/wp-content/uploads/2015/06/Keep-Austin-Weird-Gir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12" y="4396943"/>
            <a:ext cx="2926024" cy="20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orsp.umich.edu/sites/default/files/openness-research3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30" y="4339008"/>
            <a:ext cx="2338762" cy="233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encrypted-tbn0.gstatic.com/images?q=tbn:ANd9GcS8bocWE537uwAiKcud-mEZ79R9NwLLHx1tIL4m6qAbhmHuBvX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586" y="4255300"/>
            <a:ext cx="2542245" cy="254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7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451</Words>
  <Application>Microsoft Office PowerPoint</Application>
  <PresentationFormat>Widescreen</PresentationFormat>
  <Paragraphs>102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How do I determine the main idea of a multiparagraph text?</vt:lpstr>
      <vt:lpstr>Main Topic</vt:lpstr>
      <vt:lpstr>What is the main topic?</vt:lpstr>
      <vt:lpstr>What is the main topic, main idea, and details?</vt:lpstr>
      <vt:lpstr>The Four Seasons Vocabulary</vt:lpstr>
      <vt:lpstr>The Four Seasons Vocabulary</vt:lpstr>
      <vt:lpstr>What Pet Should I Get? Vocabulary</vt:lpstr>
      <vt:lpstr>PowerPoint Presentation</vt:lpstr>
      <vt:lpstr>PowerPoint Presentation</vt:lpstr>
      <vt:lpstr>How do I determine the main idea of a multiparagraph text?</vt:lpstr>
      <vt:lpstr>PowerPoint Presentation</vt:lpstr>
      <vt:lpstr>What is the main topic of the whole text?</vt:lpstr>
      <vt:lpstr>Synonyms and Describing Words</vt:lpstr>
      <vt:lpstr>PowerPoint Presentation</vt:lpstr>
      <vt:lpstr>PowerPoint Presentation</vt:lpstr>
      <vt:lpstr>How do I determine the main idea of a multiparagraph text?</vt:lpstr>
      <vt:lpstr>Why do I need to know the main topic or main idea of a text?</vt:lpstr>
      <vt:lpstr>Facts and Opinions</vt:lpstr>
      <vt:lpstr>How do I determine the main idea of a multiparagraph text?</vt:lpstr>
      <vt:lpstr>Main Idea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</dc:creator>
  <cp:lastModifiedBy>Melanie</cp:lastModifiedBy>
  <cp:revision>15</cp:revision>
  <dcterms:created xsi:type="dcterms:W3CDTF">2016-05-01T22:48:47Z</dcterms:created>
  <dcterms:modified xsi:type="dcterms:W3CDTF">2016-05-03T22:00:07Z</dcterms:modified>
</cp:coreProperties>
</file>